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0" r:id="rId4"/>
    <p:sldId id="260" r:id="rId5"/>
    <p:sldId id="280" r:id="rId6"/>
    <p:sldId id="276" r:id="rId7"/>
    <p:sldId id="283" r:id="rId8"/>
    <p:sldId id="265" r:id="rId9"/>
    <p:sldId id="281" r:id="rId10"/>
    <p:sldId id="272" r:id="rId11"/>
    <p:sldId id="301" r:id="rId12"/>
    <p:sldId id="271" r:id="rId13"/>
    <p:sldId id="274" r:id="rId14"/>
    <p:sldId id="277" r:id="rId15"/>
    <p:sldId id="279" r:id="rId16"/>
    <p:sldId id="278" r:id="rId17"/>
    <p:sldId id="282" r:id="rId18"/>
    <p:sldId id="261" r:id="rId19"/>
    <p:sldId id="302" r:id="rId20"/>
    <p:sldId id="264"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3" d="100"/>
          <a:sy n="43" d="100"/>
        </p:scale>
        <p:origin x="103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10/23/2022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40F4739-9812-4A9F-890D-2AD6BA5F6EE8}" type="datetimeFigureOut">
              <a:rPr lang="en-US" dirty="0"/>
              <a:t>10/23/2022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18845AC5-A3F8-44AA-BA8F-596CDCC976D3}"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C873B183-A821-4095-A363-9EC968635539}"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74D01B4-0AA5-45E6-B2E6-5FA4078AEBCF}"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10/23/2022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10/23/2022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AA073D-A903-47F8-8D16-77642FB0DF1F}" type="datetimeFigureOut">
              <a:rPr lang="en-US" dirty="0"/>
              <a:t>10/23/2022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10/23/2022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10/23/2022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10/23/2022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10/23/2022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E665CEB-0076-4E37-B880-BCEA9784DE0A}" type="datetimeFigureOut">
              <a:rPr lang="en-US" dirty="0"/>
              <a:t>10/23/2022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6149E5E-3896-4118-99A7-7B85668F1C5E}" type="datetimeFigureOut">
              <a:rPr lang="en-US" dirty="0"/>
              <a:t>10/23/2022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10/23/2022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se.revues.org/291?lang=en"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fr/photos/l-%C3%A9cole-inde-enfants-ahmedabad-330580/" TargetMode="External"/><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hyperlink" Target="https://commons.m.wikimedia.org/wiki/File:Guillaume_Larrue_-_L'%C3%A9colier_studieux.jpg"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outautrechose.be/toutautreecole" TargetMode="External"/><Relationship Id="rId7" Type="http://schemas.openxmlformats.org/officeDocument/2006/relationships/image" Target="../media/image39.png"/><Relationship Id="rId2" Type="http://schemas.openxmlformats.org/officeDocument/2006/relationships/image" Target="../media/image36.jp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hyperlink" Target="https://ecolelestilleuls.wordpress.com/page/10/" TargetMode="Externa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Date Placeholder 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50938" y="6394061"/>
            <a:ext cx="990599" cy="304799"/>
          </a:xfrm>
          <a:prstGeom prst="rect">
            <a:avLst/>
          </a:prstGeom>
        </p:spPr>
        <p:txBody>
          <a:bodyPr vert="horz" lIns="91440" tIns="45720" rIns="91440" bIns="45720" rtlCol="0" anchor="t"/>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sp>
        <p:nvSpPr>
          <p:cNvPr id="16" name="Footer Placeholder 4"/>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358" y="6391838"/>
            <a:ext cx="3859795" cy="304801"/>
          </a:xfrm>
          <a:prstGeom prst="rect">
            <a:avLst/>
          </a:prstGeom>
        </p:spPr>
        <p:txBody>
          <a:bodyPr vert="horz" lIns="91440" tIns="45720" rIns="91440" bIns="45720" rtlCol="0" anchor="b"/>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pic>
        <p:nvPicPr>
          <p:cNvPr id="15" name="Image 14">
            <a:extLst>
              <a:ext uri="{FF2B5EF4-FFF2-40B4-BE49-F238E27FC236}">
                <a16:creationId xmlns:a16="http://schemas.microsoft.com/office/drawing/2014/main" id="{663368DB-A092-4E27-8184-CD5FD75FC891}"/>
              </a:ext>
            </a:extLst>
          </p:cNvPr>
          <p:cNvPicPr>
            <a:picLocks noChangeAspect="1"/>
          </p:cNvPicPr>
          <p:nvPr/>
        </p:nvPicPr>
        <p:blipFill>
          <a:blip r:embed="rId2"/>
          <a:srcRect/>
          <a:stretch/>
        </p:blipFill>
        <p:spPr>
          <a:xfrm>
            <a:off x="0" y="-132855"/>
            <a:ext cx="12192001" cy="6847795"/>
          </a:xfrm>
          <a:prstGeom prst="rect">
            <a:avLst/>
          </a:prstGeom>
        </p:spPr>
      </p:pic>
      <p:sp>
        <p:nvSpPr>
          <p:cNvPr id="2" name="Titre 1">
            <a:extLst>
              <a:ext uri="{FF2B5EF4-FFF2-40B4-BE49-F238E27FC236}">
                <a16:creationId xmlns:a16="http://schemas.microsoft.com/office/drawing/2014/main" id="{E30B541A-26D3-49F7-A5FA-AAE9BFC90F79}"/>
              </a:ext>
            </a:extLst>
          </p:cNvPr>
          <p:cNvSpPr>
            <a:spLocks noGrp="1"/>
          </p:cNvSpPr>
          <p:nvPr>
            <p:ph type="ctrTitle"/>
          </p:nvPr>
        </p:nvSpPr>
        <p:spPr>
          <a:xfrm>
            <a:off x="289367" y="4496001"/>
            <a:ext cx="8827245" cy="162996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fr-FR" sz="6000" b="1" cap="small" dirty="0">
                <a:ln/>
              </a:rPr>
              <a:t>La Sécurité Humaine</a:t>
            </a:r>
          </a:p>
        </p:txBody>
      </p:sp>
      <p:sp>
        <p:nvSpPr>
          <p:cNvPr id="3" name="Sous-titre 2">
            <a:extLst>
              <a:ext uri="{FF2B5EF4-FFF2-40B4-BE49-F238E27FC236}">
                <a16:creationId xmlns:a16="http://schemas.microsoft.com/office/drawing/2014/main" id="{85733006-A4F2-49CB-9A8F-5C928684BC5A}"/>
              </a:ext>
            </a:extLst>
          </p:cNvPr>
          <p:cNvSpPr>
            <a:spLocks noGrp="1"/>
          </p:cNvSpPr>
          <p:nvPr>
            <p:ph type="subTitle" idx="1"/>
          </p:nvPr>
        </p:nvSpPr>
        <p:spPr>
          <a:xfrm>
            <a:off x="112722" y="6144264"/>
            <a:ext cx="7025833" cy="74803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fr-FR" sz="2000" b="1" cap="small" spc="50" dirty="0">
                <a:ln w="0"/>
                <a:solidFill>
                  <a:schemeClr val="bg1"/>
                </a:solidFill>
                <a:effectLst>
                  <a:innerShdw blurRad="63500" dist="50800" dir="13500000">
                    <a:srgbClr val="000000">
                      <a:alpha val="50000"/>
                    </a:srgbClr>
                  </a:innerShdw>
                </a:effectLst>
              </a:rPr>
              <a:t>« Une urgence sociétale pour nos enfants »</a:t>
            </a:r>
          </a:p>
        </p:txBody>
      </p:sp>
    </p:spTree>
    <p:extLst>
      <p:ext uri="{BB962C8B-B14F-4D97-AF65-F5344CB8AC3E}">
        <p14:creationId xmlns:p14="http://schemas.microsoft.com/office/powerpoint/2010/main" val="28612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p:txBody>
          <a:bodyPr/>
          <a:lstStyle/>
          <a:p>
            <a:pPr algn="ctr"/>
            <a:r>
              <a:rPr lang="fr-FR" dirty="0">
                <a:latin typeface="Franklin Gothic Heavy" panose="020B0903020102020204" pitchFamily="34" charset="0"/>
              </a:rPr>
              <a:t>Pour guérir et préserver l’Humanité, il faut au préalable soigner l’Humain.</a:t>
            </a:r>
          </a:p>
        </p:txBody>
      </p:sp>
      <p:sp>
        <p:nvSpPr>
          <p:cNvPr id="3" name="Espace réservé du texte 2">
            <a:extLst>
              <a:ext uri="{FF2B5EF4-FFF2-40B4-BE49-F238E27FC236}">
                <a16:creationId xmlns:a16="http://schemas.microsoft.com/office/drawing/2014/main" id="{33CFFB2D-D655-4B65-B859-E9EDB112DB4B}"/>
              </a:ext>
            </a:extLst>
          </p:cNvPr>
          <p:cNvSpPr>
            <a:spLocks noGrp="1"/>
          </p:cNvSpPr>
          <p:nvPr>
            <p:ph type="body" idx="1"/>
          </p:nvPr>
        </p:nvSpPr>
        <p:spPr>
          <a:xfrm>
            <a:off x="472181" y="2013249"/>
            <a:ext cx="5450947" cy="576262"/>
          </a:xfrm>
        </p:spPr>
        <p:txBody>
          <a:bodyPr/>
          <a:lstStyle/>
          <a:p>
            <a:r>
              <a:rPr lang="fr-FR" dirty="0">
                <a:effectLst>
                  <a:outerShdw blurRad="38100" dist="38100" dir="2700000" algn="tl">
                    <a:srgbClr val="000000">
                      <a:alpha val="43137"/>
                    </a:srgbClr>
                  </a:outerShdw>
                </a:effectLst>
              </a:rPr>
              <a:t>Nouvelle approche de la sécurité</a:t>
            </a:r>
          </a:p>
        </p:txBody>
      </p:sp>
      <p:sp>
        <p:nvSpPr>
          <p:cNvPr id="4" name="Espace réservé du contenu 3">
            <a:extLst>
              <a:ext uri="{FF2B5EF4-FFF2-40B4-BE49-F238E27FC236}">
                <a16:creationId xmlns:a16="http://schemas.microsoft.com/office/drawing/2014/main" id="{7AD2AC97-06E4-4C95-8428-18A77E7F2BEC}"/>
              </a:ext>
            </a:extLst>
          </p:cNvPr>
          <p:cNvSpPr>
            <a:spLocks noGrp="1"/>
          </p:cNvSpPr>
          <p:nvPr>
            <p:ph sz="half" idx="2"/>
          </p:nvPr>
        </p:nvSpPr>
        <p:spPr>
          <a:xfrm>
            <a:off x="225887" y="2589511"/>
            <a:ext cx="7280382" cy="4268489"/>
          </a:xfrm>
        </p:spPr>
        <p:txBody>
          <a:bodyPr>
            <a:normAutofit fontScale="92500" lnSpcReduction="10000"/>
          </a:bodyPr>
          <a:lstStyle/>
          <a:p>
            <a:pPr algn="just"/>
            <a:r>
              <a:rPr lang="fr-FR" dirty="0"/>
              <a:t>Conflits et génocides,</a:t>
            </a:r>
          </a:p>
          <a:p>
            <a:pPr algn="just"/>
            <a:r>
              <a:rPr lang="fr-FR" dirty="0"/>
              <a:t>Crimes avec violence,</a:t>
            </a:r>
          </a:p>
          <a:p>
            <a:pPr algn="just"/>
            <a:r>
              <a:rPr lang="fr-FR" dirty="0"/>
              <a:t>Trafics en tous genres, stupéfiants, armes, humains, …</a:t>
            </a:r>
          </a:p>
          <a:p>
            <a:pPr algn="just"/>
            <a:r>
              <a:rPr lang="fr-FR" dirty="0"/>
              <a:t>Terrorisme et retour à la barbarie,</a:t>
            </a:r>
          </a:p>
          <a:p>
            <a:pPr algn="just"/>
            <a:r>
              <a:rPr lang="fr-FR" dirty="0"/>
              <a:t>Propagation de maladies pandémiques,</a:t>
            </a:r>
          </a:p>
          <a:p>
            <a:pPr algn="just"/>
            <a:r>
              <a:rPr lang="fr-FR" dirty="0"/>
              <a:t>Dégradation de l’environnement, dérèglement climatique et catastrophes naturelles,</a:t>
            </a:r>
          </a:p>
          <a:p>
            <a:pPr algn="just"/>
            <a:r>
              <a:rPr lang="fr-FR" dirty="0"/>
              <a:t>Développement du consumérisme à outrance, sécurité alimentaire et médicamenteuse</a:t>
            </a:r>
          </a:p>
          <a:p>
            <a:pPr algn="just"/>
            <a:r>
              <a:rPr lang="fr-FR" dirty="0"/>
              <a:t>Harcèlement et violence au travail, à l’école, dans la rue et insécurité routière, précarisation sociale,… </a:t>
            </a:r>
          </a:p>
          <a:p>
            <a:pPr algn="just"/>
            <a:r>
              <a:rPr lang="fr-FR" dirty="0"/>
              <a:t>Paupérisation, malnutrition, famine,</a:t>
            </a:r>
          </a:p>
          <a:p>
            <a:pPr algn="just"/>
            <a:r>
              <a:rPr lang="fr-FR" dirty="0"/>
              <a:t>Immixtion des dogmatismes et absolutismes politiques</a:t>
            </a:r>
          </a:p>
          <a:p>
            <a:pPr algn="just"/>
            <a:endParaRPr lang="fr-FR" dirty="0"/>
          </a:p>
          <a:p>
            <a:pPr algn="just"/>
            <a:endParaRPr lang="fr-FR" dirty="0"/>
          </a:p>
          <a:p>
            <a:pPr algn="just"/>
            <a:endParaRPr lang="fr-FR" dirty="0"/>
          </a:p>
        </p:txBody>
      </p:sp>
      <p:pic>
        <p:nvPicPr>
          <p:cNvPr id="7" name="Image 6" descr="Une image contenant texte, photo, livre&#10;&#10;Description générée avec un niveau de confiance élevé">
            <a:extLst>
              <a:ext uri="{FF2B5EF4-FFF2-40B4-BE49-F238E27FC236}">
                <a16:creationId xmlns:a16="http://schemas.microsoft.com/office/drawing/2014/main" id="{2256A608-4295-46EF-95DA-22F88EF8941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713" t="13734" r="6791" b="17399"/>
          <a:stretch/>
        </p:blipFill>
        <p:spPr>
          <a:xfrm>
            <a:off x="7983940" y="2589511"/>
            <a:ext cx="3735879" cy="3429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295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a:xfrm>
            <a:off x="797169" y="621323"/>
            <a:ext cx="9589477" cy="1441939"/>
          </a:xfrm>
        </p:spPr>
        <p:txBody>
          <a:bodyPr/>
          <a:lstStyle/>
          <a:p>
            <a:pPr algn="ctr"/>
            <a:r>
              <a:rPr lang="fr-FR" cap="small" dirty="0">
                <a:latin typeface="Franklin Gothic Heavy" panose="020B0903020102020204" pitchFamily="34" charset="0"/>
              </a:rPr>
              <a:t>La Crise Sanitaire, en confinant, a aggravé la Situation</a:t>
            </a:r>
            <a:br>
              <a:rPr lang="fr-FR" dirty="0">
                <a:latin typeface="Franklin Gothic Heavy" panose="020B0903020102020204" pitchFamily="34" charset="0"/>
              </a:rPr>
            </a:br>
            <a:r>
              <a:rPr lang="fr-FR" b="1" cap="small" dirty="0">
                <a:latin typeface="Franklin Gothic Heavy" panose="020B0903020102020204" pitchFamily="34" charset="0"/>
              </a:rPr>
              <a:t>Un tissu scolaire à retricoter </a:t>
            </a:r>
          </a:p>
        </p:txBody>
      </p:sp>
      <p:sp>
        <p:nvSpPr>
          <p:cNvPr id="4" name="Espace réservé du contenu 3">
            <a:extLst>
              <a:ext uri="{FF2B5EF4-FFF2-40B4-BE49-F238E27FC236}">
                <a16:creationId xmlns:a16="http://schemas.microsoft.com/office/drawing/2014/main" id="{7AD2AC97-06E4-4C95-8428-18A77E7F2BEC}"/>
              </a:ext>
            </a:extLst>
          </p:cNvPr>
          <p:cNvSpPr>
            <a:spLocks noGrp="1"/>
          </p:cNvSpPr>
          <p:nvPr>
            <p:ph sz="half" idx="2"/>
          </p:nvPr>
        </p:nvSpPr>
        <p:spPr>
          <a:xfrm>
            <a:off x="80150" y="4503617"/>
            <a:ext cx="11726775" cy="1280495"/>
          </a:xfrm>
        </p:spPr>
        <p:txBody>
          <a:bodyPr>
            <a:normAutofit/>
          </a:bodyPr>
          <a:lstStyle/>
          <a:p>
            <a:pPr algn="just"/>
            <a:r>
              <a:rPr lang="fr-FR" sz="1600" dirty="0">
                <a:latin typeface="Arial Rounded MT Bold" panose="020F0704030504030204" pitchFamily="34" charset="0"/>
              </a:rPr>
              <a:t>Cependant, à l’heure où un tiers de la population n’a pas accès à l’Internet, l’école </a:t>
            </a:r>
            <a:r>
              <a:rPr lang="fr-FR" sz="1600" dirty="0" err="1">
                <a:latin typeface="Arial Rounded MT Bold" panose="020F0704030504030204" pitchFamily="34" charset="0"/>
              </a:rPr>
              <a:t>télé-transportée</a:t>
            </a:r>
            <a:r>
              <a:rPr lang="fr-FR" sz="1600" dirty="0">
                <a:latin typeface="Arial Rounded MT Bold" panose="020F0704030504030204" pitchFamily="34" charset="0"/>
              </a:rPr>
              <a:t> à la maison n’a-t-elle pas accentué les fractures numériques et sociales ? </a:t>
            </a:r>
          </a:p>
          <a:p>
            <a:pPr algn="just"/>
            <a:r>
              <a:rPr lang="fr-FR" sz="1600" dirty="0">
                <a:latin typeface="Arial Rounded MT Bold" panose="020F0704030504030204" pitchFamily="34" charset="0"/>
              </a:rPr>
              <a:t>Les enfants ont regretté, majoritairement, les échanges et rencontres de l’école. Quelle image garderont-ils des adultes masqués, des sourires cachés, des jeux de contact manqués, des rires à la cantine et en récréation ?</a:t>
            </a:r>
          </a:p>
        </p:txBody>
      </p:sp>
      <p:sp>
        <p:nvSpPr>
          <p:cNvPr id="7" name="ZoneTexte 6">
            <a:extLst>
              <a:ext uri="{FF2B5EF4-FFF2-40B4-BE49-F238E27FC236}">
                <a16:creationId xmlns:a16="http://schemas.microsoft.com/office/drawing/2014/main" id="{2272AD33-1A81-4FC2-B3F4-66C75FB53D64}"/>
              </a:ext>
            </a:extLst>
          </p:cNvPr>
          <p:cNvSpPr txBox="1"/>
          <p:nvPr/>
        </p:nvSpPr>
        <p:spPr>
          <a:xfrm>
            <a:off x="80150" y="5798222"/>
            <a:ext cx="11631681" cy="584775"/>
          </a:xfrm>
          <a:prstGeom prst="rect">
            <a:avLst/>
          </a:prstGeom>
          <a:noFill/>
        </p:spPr>
        <p:txBody>
          <a:bodyPr wrap="square" rtlCol="0">
            <a:spAutoFit/>
          </a:bodyPr>
          <a:lstStyle/>
          <a:p>
            <a:pPr algn="just"/>
            <a:r>
              <a:rPr lang="fr-FR" sz="1600" dirty="0">
                <a:latin typeface="Arial Rounded MT Bold" panose="020F0704030504030204" pitchFamily="34" charset="0"/>
              </a:rPr>
              <a:t>La parenthèse de la crise sanitaire liée au Coronavirus a permis à l’Education Nationale d’accélérer ses méthodes d’apprentissage, déjà en vigueur dans de nombreuses écoles de France et de Navarre.   </a:t>
            </a:r>
            <a:endParaRPr lang="fr-FR" sz="1600" i="1" dirty="0">
              <a:solidFill>
                <a:srgbClr val="0070C0"/>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21514D07-F777-4198-A8BC-4339C2A373F4}"/>
              </a:ext>
            </a:extLst>
          </p:cNvPr>
          <p:cNvSpPr/>
          <p:nvPr/>
        </p:nvSpPr>
        <p:spPr>
          <a:xfrm>
            <a:off x="0" y="6458389"/>
            <a:ext cx="12192000" cy="388504"/>
          </a:xfrm>
          <a:prstGeom prst="rect">
            <a:avLst/>
          </a:prstGeom>
        </p:spPr>
        <p:txBody>
          <a:bodyPr wrap="square">
            <a:spAutoFit/>
          </a:bodyPr>
          <a:lstStyle/>
          <a:p>
            <a:pPr algn="just">
              <a:lnSpc>
                <a:spcPct val="115000"/>
              </a:lnSpc>
              <a:spcAft>
                <a:spcPts val="0"/>
              </a:spcAft>
            </a:pPr>
            <a:r>
              <a:rPr lang="fr-CA" b="1" i="1" dirty="0">
                <a:solidFill>
                  <a:srgbClr val="C00000"/>
                </a:solidFill>
                <a:latin typeface="Century Gothic" panose="020B0502020202020204" pitchFamily="34" charset="0"/>
                <a:ea typeface="Calibri" panose="020F0502020204030204" pitchFamily="34" charset="0"/>
                <a:cs typeface="TimesNewRomanPSMT"/>
              </a:rPr>
              <a:t>« </a:t>
            </a:r>
            <a:r>
              <a:rPr lang="fr-FR" b="1" i="1" dirty="0">
                <a:solidFill>
                  <a:srgbClr val="C00000"/>
                </a:solidFill>
                <a:latin typeface="Century Gothic" panose="020B0502020202020204" pitchFamily="34" charset="0"/>
                <a:ea typeface="Calibri" panose="020F0502020204030204" pitchFamily="34" charset="0"/>
                <a:cs typeface="TimesNewRomanPSMT"/>
              </a:rPr>
              <a:t>Quand on n'a pas été un enfant, on ne devient pas un homme </a:t>
            </a:r>
            <a:r>
              <a:rPr lang="fr-CA" b="1" i="1" dirty="0">
                <a:solidFill>
                  <a:srgbClr val="C00000"/>
                </a:solidFill>
                <a:latin typeface="Century Gothic" panose="020B0502020202020204" pitchFamily="34" charset="0"/>
                <a:ea typeface="Calibri" panose="020F0502020204030204" pitchFamily="34" charset="0"/>
                <a:cs typeface="TimesNewRomanPSMT"/>
              </a:rPr>
              <a:t>», Georges CLEMENCEAU, 1866</a:t>
            </a:r>
            <a:endParaRPr lang="fr-FR" b="1" i="1"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C94D8EDA-C15E-4B74-AA79-5F7AA30D0DD2}"/>
              </a:ext>
            </a:extLst>
          </p:cNvPr>
          <p:cNvPicPr/>
          <p:nvPr/>
        </p:nvPicPr>
        <p:blipFill>
          <a:blip r:embed="rId2">
            <a:extLst>
              <a:ext uri="{837473B0-CC2E-450A-ABE3-18F120FF3D39}">
                <a1611:picAttrSrcUrl xmlns:a1611="http://schemas.microsoft.com/office/drawing/2016/11/main" r:id="rId3"/>
              </a:ext>
            </a:extLst>
          </a:blip>
          <a:srcRect/>
          <a:stretch/>
        </p:blipFill>
        <p:spPr>
          <a:xfrm>
            <a:off x="356351" y="2364380"/>
            <a:ext cx="2091987" cy="1441939"/>
          </a:xfrm>
          <a:prstGeom prst="rect">
            <a:avLst/>
          </a:prstGeom>
        </p:spPr>
      </p:pic>
      <p:pic>
        <p:nvPicPr>
          <p:cNvPr id="10" name="Image 9">
            <a:extLst>
              <a:ext uri="{FF2B5EF4-FFF2-40B4-BE49-F238E27FC236}">
                <a16:creationId xmlns:a16="http://schemas.microsoft.com/office/drawing/2014/main" id="{D79E1CF4-68E4-45E3-9232-173EC1CB8909}"/>
              </a:ext>
            </a:extLst>
          </p:cNvPr>
          <p:cNvPicPr/>
          <p:nvPr/>
        </p:nvPicPr>
        <p:blipFill>
          <a:blip r:embed="rId4">
            <a:extLst>
              <a:ext uri="{837473B0-CC2E-450A-ABE3-18F120FF3D39}">
                <a1611:picAttrSrcUrl xmlns:a1611="http://schemas.microsoft.com/office/drawing/2016/11/main" r:id="rId5"/>
              </a:ext>
            </a:extLst>
          </a:blip>
          <a:srcRect/>
          <a:stretch/>
        </p:blipFill>
        <p:spPr>
          <a:xfrm>
            <a:off x="9634788" y="2264439"/>
            <a:ext cx="2091987" cy="1702423"/>
          </a:xfrm>
          <a:prstGeom prst="rect">
            <a:avLst/>
          </a:prstGeom>
        </p:spPr>
      </p:pic>
      <p:sp>
        <p:nvSpPr>
          <p:cNvPr id="11" name="ZoneTexte 10">
            <a:extLst>
              <a:ext uri="{FF2B5EF4-FFF2-40B4-BE49-F238E27FC236}">
                <a16:creationId xmlns:a16="http://schemas.microsoft.com/office/drawing/2014/main" id="{FE7A5BE3-C669-498A-BD9F-CA2717E68B44}"/>
              </a:ext>
            </a:extLst>
          </p:cNvPr>
          <p:cNvSpPr txBox="1"/>
          <p:nvPr/>
        </p:nvSpPr>
        <p:spPr>
          <a:xfrm>
            <a:off x="2547561" y="2264439"/>
            <a:ext cx="6988004" cy="2308324"/>
          </a:xfrm>
          <a:prstGeom prst="rect">
            <a:avLst/>
          </a:prstGeom>
          <a:noFill/>
        </p:spPr>
        <p:txBody>
          <a:bodyPr wrap="square">
            <a:spAutoFit/>
          </a:bodyPr>
          <a:lstStyle/>
          <a:p>
            <a:pPr algn="just"/>
            <a:r>
              <a:rPr lang="fr-FR" sz="1600" dirty="0">
                <a:latin typeface="Arial Rounded MT Bold" panose="020F0704030504030204" pitchFamily="34" charset="0"/>
              </a:rPr>
              <a:t>Le Coronavirus a frappé. Des incidences insidieuses, décrochage scolaire, incivilités voire débordements de violence à l’école, désocialisation, et </a:t>
            </a:r>
            <a:r>
              <a:rPr lang="fr-FR" sz="1600" dirty="0">
                <a:highlight>
                  <a:srgbClr val="00FFFF"/>
                </a:highlight>
                <a:latin typeface="Arial Rounded MT Bold" panose="020F0704030504030204" pitchFamily="34" charset="0"/>
              </a:rPr>
              <a:t>déscolarisation</a:t>
            </a:r>
            <a:r>
              <a:rPr lang="fr-FR" sz="1600" dirty="0">
                <a:latin typeface="Arial Rounded MT Bold" panose="020F0704030504030204" pitchFamily="34" charset="0"/>
              </a:rPr>
              <a:t> voire </a:t>
            </a:r>
            <a:r>
              <a:rPr lang="fr-FR" sz="1600" dirty="0">
                <a:highlight>
                  <a:srgbClr val="00FF00"/>
                </a:highlight>
                <a:latin typeface="Arial Rounded MT Bold" panose="020F0704030504030204" pitchFamily="34" charset="0"/>
              </a:rPr>
              <a:t>a-scolarisation</a:t>
            </a:r>
            <a:r>
              <a:rPr lang="fr-FR" sz="1600" dirty="0">
                <a:latin typeface="Arial Rounded MT Bold" panose="020F0704030504030204" pitchFamily="34" charset="0"/>
              </a:rPr>
              <a:t> avec la hausse de </a:t>
            </a:r>
            <a:r>
              <a:rPr lang="fr-FR" sz="1600" b="1" dirty="0">
                <a:latin typeface="Arial Rounded MT Bold" panose="020F0704030504030204" pitchFamily="34" charset="0"/>
              </a:rPr>
              <a:t>l’instruction en famille </a:t>
            </a:r>
            <a:r>
              <a:rPr lang="fr-FR" sz="1600" dirty="0">
                <a:latin typeface="Arial Rounded MT Bold" panose="020F0704030504030204" pitchFamily="34" charset="0"/>
              </a:rPr>
              <a:t>(école à la maison </a:t>
            </a:r>
            <a:r>
              <a:rPr lang="fr-FR" sz="1600" dirty="0">
                <a:highlight>
                  <a:srgbClr val="FFFF00"/>
                </a:highlight>
                <a:latin typeface="Arial Rounded MT Bold" panose="020F0704030504030204" pitchFamily="34" charset="0"/>
              </a:rPr>
              <a:t>1140</a:t>
            </a:r>
            <a:r>
              <a:rPr lang="fr-FR" sz="1600" dirty="0">
                <a:latin typeface="Arial Rounded MT Bold" panose="020F0704030504030204" pitchFamily="34" charset="0"/>
              </a:rPr>
              <a:t> familles pour le Var : soit l’équivalent approximatif de 95 classes et combien d’écoles rurales sauvées ?)  (IEF : 70000 enfants en 2021 contre 50000 l’année précédente et 10000 en 2009 !). Parallèlement, on relève un taux de pauvreté élevé sur le pourtour méditerranéen avec une croissance notable des familles monoparentales.</a:t>
            </a:r>
          </a:p>
        </p:txBody>
      </p:sp>
    </p:spTree>
    <p:extLst>
      <p:ext uri="{BB962C8B-B14F-4D97-AF65-F5344CB8AC3E}">
        <p14:creationId xmlns:p14="http://schemas.microsoft.com/office/powerpoint/2010/main" val="1735221249"/>
      </p:ext>
    </p:extLst>
  </p:cSld>
  <p:clrMapOvr>
    <a:masterClrMapping/>
  </p:clrMapOvr>
  <mc:AlternateContent xmlns:mc="http://schemas.openxmlformats.org/markup-compatibility/2006" xmlns:p14="http://schemas.microsoft.com/office/powerpoint/2010/main">
    <mc:Choice Requires="p14">
      <p:transition spd="slow" p14:dur="5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3CE9-6547-4286-B9FC-4F7E9C0795B4}"/>
              </a:ext>
            </a:extLst>
          </p:cNvPr>
          <p:cNvSpPr>
            <a:spLocks noGrp="1"/>
          </p:cNvSpPr>
          <p:nvPr>
            <p:ph type="title"/>
          </p:nvPr>
        </p:nvSpPr>
        <p:spPr>
          <a:xfrm>
            <a:off x="1154953" y="973668"/>
            <a:ext cx="10021047" cy="706964"/>
          </a:xfrm>
        </p:spPr>
        <p:txBody>
          <a:bodyPr/>
          <a:lstStyle/>
          <a:p>
            <a:pPr algn="ctr"/>
            <a:r>
              <a:rPr lang="fr-FR" dirty="0">
                <a:latin typeface="Franklin Gothic Heavy" panose="020B0903020102020204" pitchFamily="34" charset="0"/>
              </a:rPr>
              <a:t>La violence à l’école, la violence de l’école</a:t>
            </a:r>
          </a:p>
        </p:txBody>
      </p:sp>
      <p:pic>
        <p:nvPicPr>
          <p:cNvPr id="8" name="Picture 29" descr="http://www.cartalacreme.net/gcards/images/1128075269enseignant_poilodent.gif">
            <a:extLst>
              <a:ext uri="{FF2B5EF4-FFF2-40B4-BE49-F238E27FC236}">
                <a16:creationId xmlns:a16="http://schemas.microsoft.com/office/drawing/2014/main" id="{08136EFE-F44F-407E-A2A2-11AFC8477C26}"/>
              </a:ext>
            </a:extLst>
          </p:cNvPr>
          <p:cNvPicPr/>
          <p:nvPr/>
        </p:nvPicPr>
        <p:blipFill>
          <a:blip r:embed="rId2" cstate="print"/>
          <a:srcRect/>
          <a:stretch>
            <a:fillRect/>
          </a:stretch>
        </p:blipFill>
        <p:spPr bwMode="auto">
          <a:xfrm>
            <a:off x="9189156" y="2734028"/>
            <a:ext cx="2740231" cy="3477682"/>
          </a:xfrm>
          <a:prstGeom prst="rect">
            <a:avLst/>
          </a:prstGeom>
        </p:spPr>
      </p:pic>
      <p:sp>
        <p:nvSpPr>
          <p:cNvPr id="7" name="Rectangle 6">
            <a:extLst>
              <a:ext uri="{FF2B5EF4-FFF2-40B4-BE49-F238E27FC236}">
                <a16:creationId xmlns:a16="http://schemas.microsoft.com/office/drawing/2014/main" id="{634E2EAE-2656-4920-86BA-48C6B6050B51}"/>
              </a:ext>
            </a:extLst>
          </p:cNvPr>
          <p:cNvSpPr/>
          <p:nvPr/>
        </p:nvSpPr>
        <p:spPr>
          <a:xfrm>
            <a:off x="259062" y="2159590"/>
            <a:ext cx="3515706" cy="461665"/>
          </a:xfrm>
          <a:prstGeom prst="rect">
            <a:avLst/>
          </a:prstGeom>
        </p:spPr>
        <p:txBody>
          <a:bodyPr wrap="none">
            <a:spAutoFit/>
          </a:bodyPr>
          <a:lstStyle/>
          <a:p>
            <a:pPr lvl="0">
              <a:spcBef>
                <a:spcPts val="1000"/>
              </a:spcBef>
              <a:buClr>
                <a:srgbClr val="ACD433"/>
              </a:buClr>
              <a:buSzPct val="80000"/>
            </a:pPr>
            <a:r>
              <a:rPr lang="fr-FR" sz="2400" b="1" dirty="0">
                <a:solidFill>
                  <a:srgbClr val="00B050"/>
                </a:solidFill>
                <a:effectLst>
                  <a:outerShdw blurRad="38100" dist="38100" dir="2700000" algn="tl">
                    <a:srgbClr val="000000">
                      <a:alpha val="43137"/>
                    </a:srgbClr>
                  </a:outerShdw>
                </a:effectLst>
              </a:rPr>
              <a:t>La violence de l’école</a:t>
            </a:r>
          </a:p>
        </p:txBody>
      </p:sp>
      <p:sp>
        <p:nvSpPr>
          <p:cNvPr id="9" name="Rectangle 8">
            <a:extLst>
              <a:ext uri="{FF2B5EF4-FFF2-40B4-BE49-F238E27FC236}">
                <a16:creationId xmlns:a16="http://schemas.microsoft.com/office/drawing/2014/main" id="{D33F878F-FDF7-427D-AEB1-C466555A9CEF}"/>
              </a:ext>
            </a:extLst>
          </p:cNvPr>
          <p:cNvSpPr/>
          <p:nvPr/>
        </p:nvSpPr>
        <p:spPr>
          <a:xfrm>
            <a:off x="259062" y="2737160"/>
            <a:ext cx="8354360" cy="2010807"/>
          </a:xfrm>
          <a:prstGeom prst="rect">
            <a:avLst/>
          </a:prstGeom>
        </p:spPr>
        <p:txBody>
          <a:bodyPr wrap="square">
            <a:spAutoFit/>
          </a:bodyPr>
          <a:lstStyle/>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La course aux résultats, la peur de l’échec, les performances, le culte du meilleur, la compétition, compétences,…</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Malaise ambiant, le manque de reconnaissance et de respect d’autrui,…</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Montée d’adrénaline et de l’angoisse lors de conditionnement des nouveaux apprentissages, mise à nu intellectuelle…</a:t>
            </a:r>
            <a:endParaRPr lang="fr-FR" dirty="0"/>
          </a:p>
        </p:txBody>
      </p:sp>
      <p:sp>
        <p:nvSpPr>
          <p:cNvPr id="10" name="Rectangle 9">
            <a:extLst>
              <a:ext uri="{FF2B5EF4-FFF2-40B4-BE49-F238E27FC236}">
                <a16:creationId xmlns:a16="http://schemas.microsoft.com/office/drawing/2014/main" id="{FA2B47BE-5BBC-418A-9E3A-E38424F7A570}"/>
              </a:ext>
            </a:extLst>
          </p:cNvPr>
          <p:cNvSpPr/>
          <p:nvPr/>
        </p:nvSpPr>
        <p:spPr>
          <a:xfrm>
            <a:off x="259062" y="4747967"/>
            <a:ext cx="3398687" cy="461665"/>
          </a:xfrm>
          <a:prstGeom prst="rect">
            <a:avLst/>
          </a:prstGeom>
        </p:spPr>
        <p:txBody>
          <a:bodyPr wrap="none">
            <a:spAutoFit/>
          </a:bodyPr>
          <a:lstStyle/>
          <a:p>
            <a:pPr lvl="0">
              <a:spcBef>
                <a:spcPts val="1000"/>
              </a:spcBef>
              <a:buClr>
                <a:srgbClr val="ACD433"/>
              </a:buClr>
              <a:buSzPct val="80000"/>
            </a:pPr>
            <a:r>
              <a:rPr lang="fr-FR" sz="2400" b="1" dirty="0">
                <a:solidFill>
                  <a:srgbClr val="00B050"/>
                </a:solidFill>
                <a:effectLst>
                  <a:outerShdw blurRad="38100" dist="38100" dir="2700000" algn="tl">
                    <a:srgbClr val="000000">
                      <a:alpha val="43137"/>
                    </a:srgbClr>
                  </a:outerShdw>
                </a:effectLst>
              </a:rPr>
              <a:t>La violence à l’école</a:t>
            </a:r>
          </a:p>
        </p:txBody>
      </p:sp>
      <p:sp>
        <p:nvSpPr>
          <p:cNvPr id="11" name="Rectangle 10">
            <a:extLst>
              <a:ext uri="{FF2B5EF4-FFF2-40B4-BE49-F238E27FC236}">
                <a16:creationId xmlns:a16="http://schemas.microsoft.com/office/drawing/2014/main" id="{E73373A7-5308-468F-B1B9-0CD56829895E}"/>
              </a:ext>
            </a:extLst>
          </p:cNvPr>
          <p:cNvSpPr/>
          <p:nvPr/>
        </p:nvSpPr>
        <p:spPr>
          <a:xfrm>
            <a:off x="259061" y="5099755"/>
            <a:ext cx="9201028" cy="1605568"/>
          </a:xfrm>
          <a:prstGeom prst="rect">
            <a:avLst/>
          </a:prstGeom>
        </p:spPr>
        <p:txBody>
          <a:bodyPr wrap="square">
            <a:spAutoFit/>
          </a:bodyPr>
          <a:lstStyle/>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Bousculades, moqueries, insultes, bagarres, humiliations, racket, harcèlement, chapardages, (violence physique, matérielle et verbale), 26000 écoles, quatre millions d’enfants scolarisés, 70 % de rationnaires,… </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Agressivité entre enfants et envers les adultes, 442 faits recensés par jour en 2015</a:t>
            </a:r>
            <a:endParaRPr lang="fr-FR" dirty="0"/>
          </a:p>
        </p:txBody>
      </p:sp>
    </p:spTree>
    <p:extLst>
      <p:ext uri="{BB962C8B-B14F-4D97-AF65-F5344CB8AC3E}">
        <p14:creationId xmlns:p14="http://schemas.microsoft.com/office/powerpoint/2010/main" val="302466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3CE9-6547-4286-B9FC-4F7E9C0795B4}"/>
              </a:ext>
            </a:extLst>
          </p:cNvPr>
          <p:cNvSpPr>
            <a:spLocks noGrp="1"/>
          </p:cNvSpPr>
          <p:nvPr>
            <p:ph type="title"/>
          </p:nvPr>
        </p:nvSpPr>
        <p:spPr>
          <a:xfrm>
            <a:off x="1154953" y="973668"/>
            <a:ext cx="10021047" cy="706964"/>
          </a:xfrm>
        </p:spPr>
        <p:txBody>
          <a:bodyPr/>
          <a:lstStyle/>
          <a:p>
            <a:pPr algn="ctr"/>
            <a:r>
              <a:rPr lang="fr-FR" dirty="0">
                <a:latin typeface="Franklin Gothic Heavy" panose="020B0903020102020204" pitchFamily="34" charset="0"/>
              </a:rPr>
              <a:t>Etat des lieux : données du 09 février 2018</a:t>
            </a:r>
          </a:p>
        </p:txBody>
      </p:sp>
      <p:sp>
        <p:nvSpPr>
          <p:cNvPr id="10" name="Rectangle 9">
            <a:extLst>
              <a:ext uri="{FF2B5EF4-FFF2-40B4-BE49-F238E27FC236}">
                <a16:creationId xmlns:a16="http://schemas.microsoft.com/office/drawing/2014/main" id="{FA2B47BE-5BBC-418A-9E3A-E38424F7A570}"/>
              </a:ext>
            </a:extLst>
          </p:cNvPr>
          <p:cNvSpPr/>
          <p:nvPr/>
        </p:nvSpPr>
        <p:spPr>
          <a:xfrm>
            <a:off x="4278611" y="1680632"/>
            <a:ext cx="3398687" cy="461665"/>
          </a:xfrm>
          <a:prstGeom prst="rect">
            <a:avLst/>
          </a:prstGeom>
        </p:spPr>
        <p:txBody>
          <a:bodyPr wrap="none">
            <a:spAutoFit/>
          </a:bodyPr>
          <a:lstStyle/>
          <a:p>
            <a:pPr lvl="0">
              <a:spcBef>
                <a:spcPts val="1000"/>
              </a:spcBef>
              <a:buClr>
                <a:srgbClr val="ACD433"/>
              </a:buClr>
              <a:buSzPct val="80000"/>
            </a:pPr>
            <a:r>
              <a:rPr lang="fr-FR" sz="2400" dirty="0">
                <a:solidFill>
                  <a:srgbClr val="ACD433"/>
                </a:solidFill>
                <a:effectLst>
                  <a:outerShdw blurRad="38100" dist="38100" dir="2700000" algn="tl">
                    <a:srgbClr val="000000">
                      <a:alpha val="43137"/>
                    </a:srgbClr>
                  </a:outerShdw>
                </a:effectLst>
              </a:rPr>
              <a:t>La violence à l’école</a:t>
            </a:r>
          </a:p>
        </p:txBody>
      </p:sp>
      <p:sp>
        <p:nvSpPr>
          <p:cNvPr id="11" name="Rectangle 10">
            <a:extLst>
              <a:ext uri="{FF2B5EF4-FFF2-40B4-BE49-F238E27FC236}">
                <a16:creationId xmlns:a16="http://schemas.microsoft.com/office/drawing/2014/main" id="{E73373A7-5308-468F-B1B9-0CD56829895E}"/>
              </a:ext>
            </a:extLst>
          </p:cNvPr>
          <p:cNvSpPr/>
          <p:nvPr/>
        </p:nvSpPr>
        <p:spPr>
          <a:xfrm>
            <a:off x="2676525" y="2686943"/>
            <a:ext cx="9382125" cy="4057521"/>
          </a:xfrm>
          <a:prstGeom prst="rect">
            <a:avLst/>
          </a:prstGeom>
        </p:spPr>
        <p:txBody>
          <a:bodyPr wrap="square">
            <a:spAutoFit/>
          </a:bodyPr>
          <a:lstStyle/>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De 3 à 15 ans, près </a:t>
            </a:r>
            <a:r>
              <a:rPr lang="fr-FR" b="1" dirty="0">
                <a:solidFill>
                  <a:prstClr val="black">
                    <a:lumMod val="75000"/>
                    <a:lumOff val="25000"/>
                  </a:prstClr>
                </a:solidFill>
              </a:rPr>
              <a:t>d’un élève sur dix </a:t>
            </a:r>
            <a:r>
              <a:rPr lang="fr-FR" dirty="0">
                <a:solidFill>
                  <a:prstClr val="black">
                    <a:lumMod val="75000"/>
                    <a:lumOff val="25000"/>
                  </a:prstClr>
                </a:solidFill>
              </a:rPr>
              <a:t>est victime de harcèlement à l’école. </a:t>
            </a:r>
            <a:r>
              <a:rPr lang="fr-FR" b="1" dirty="0">
                <a:solidFill>
                  <a:prstClr val="black">
                    <a:lumMod val="75000"/>
                    <a:lumOff val="25000"/>
                  </a:prstClr>
                </a:solidFill>
              </a:rPr>
              <a:t>En primaire 6% </a:t>
            </a:r>
            <a:r>
              <a:rPr lang="fr-FR" dirty="0">
                <a:solidFill>
                  <a:prstClr val="black">
                    <a:lumMod val="75000"/>
                    <a:lumOff val="25000"/>
                  </a:prstClr>
                </a:solidFill>
              </a:rPr>
              <a:t>(8% garçons et 4% pour les filles), au </a:t>
            </a:r>
            <a:r>
              <a:rPr lang="fr-FR" b="1" dirty="0">
                <a:solidFill>
                  <a:prstClr val="black">
                    <a:lumMod val="75000"/>
                    <a:lumOff val="25000"/>
                  </a:prstClr>
                </a:solidFill>
              </a:rPr>
              <a:t>collège 10%, </a:t>
            </a:r>
            <a:r>
              <a:rPr lang="fr-FR" dirty="0">
                <a:solidFill>
                  <a:prstClr val="black">
                    <a:lumMod val="75000"/>
                    <a:lumOff val="25000"/>
                  </a:prstClr>
                </a:solidFill>
              </a:rPr>
              <a:t>au lycée 1% en filière générale et 3% en filière technologique.</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Le plus souvent, il s’agit </a:t>
            </a:r>
            <a:r>
              <a:rPr lang="fr-FR" b="1" dirty="0">
                <a:solidFill>
                  <a:prstClr val="black">
                    <a:lumMod val="75000"/>
                    <a:lumOff val="25000"/>
                  </a:prstClr>
                </a:solidFill>
              </a:rPr>
              <a:t>d’attaques verbales 36 % </a:t>
            </a:r>
            <a:r>
              <a:rPr lang="fr-FR" dirty="0">
                <a:solidFill>
                  <a:prstClr val="black">
                    <a:lumMod val="75000"/>
                    <a:lumOff val="25000"/>
                  </a:prstClr>
                </a:solidFill>
              </a:rPr>
              <a:t>déclarent y avoir été confrontés contre </a:t>
            </a:r>
            <a:r>
              <a:rPr lang="fr-FR" b="1" dirty="0">
                <a:solidFill>
                  <a:prstClr val="black">
                    <a:lumMod val="75000"/>
                    <a:lumOff val="25000"/>
                  </a:prstClr>
                </a:solidFill>
              </a:rPr>
              <a:t>20 % pour les agressions physiques</a:t>
            </a:r>
            <a:r>
              <a:rPr lang="fr-FR" dirty="0">
                <a:solidFill>
                  <a:prstClr val="black">
                    <a:lumMod val="75000"/>
                    <a:lumOff val="25000"/>
                  </a:prstClr>
                </a:solidFill>
              </a:rPr>
              <a:t>.</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Le Ministère estime qu’il y a harcèlement en cas </a:t>
            </a:r>
            <a:r>
              <a:rPr lang="fr-FR" b="1" dirty="0">
                <a:solidFill>
                  <a:prstClr val="black">
                    <a:lumMod val="75000"/>
                    <a:lumOff val="25000"/>
                  </a:prstClr>
                </a:solidFill>
                <a:effectLst>
                  <a:outerShdw blurRad="38100" dist="38100" dir="2700000" algn="tl">
                    <a:srgbClr val="000000">
                      <a:alpha val="43137"/>
                    </a:srgbClr>
                  </a:outerShdw>
                </a:effectLst>
              </a:rPr>
              <a:t>d’agressivité répétée</a:t>
            </a:r>
            <a:r>
              <a:rPr lang="fr-FR" dirty="0">
                <a:solidFill>
                  <a:prstClr val="black">
                    <a:lumMod val="75000"/>
                    <a:lumOff val="25000"/>
                  </a:prstClr>
                </a:solidFill>
              </a:rPr>
              <a:t>.</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Selon une étude de 2016, </a:t>
            </a:r>
            <a:r>
              <a:rPr lang="fr-FR" b="1" dirty="0">
                <a:solidFill>
                  <a:prstClr val="black">
                    <a:lumMod val="75000"/>
                    <a:lumOff val="25000"/>
                  </a:prstClr>
                </a:solidFill>
              </a:rPr>
              <a:t>6 % des cas sont sévères </a:t>
            </a:r>
            <a:r>
              <a:rPr lang="fr-FR" dirty="0">
                <a:solidFill>
                  <a:prstClr val="black">
                    <a:lumMod val="75000"/>
                    <a:lumOff val="25000"/>
                  </a:prstClr>
                </a:solidFill>
              </a:rPr>
              <a:t>voire très sévères.</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Ce qui tend à se propager, c’est le </a:t>
            </a:r>
            <a:r>
              <a:rPr lang="fr-FR" b="1" cap="small" dirty="0">
                <a:solidFill>
                  <a:prstClr val="black">
                    <a:lumMod val="75000"/>
                    <a:lumOff val="25000"/>
                  </a:prstClr>
                </a:solidFill>
                <a:effectLst>
                  <a:outerShdw blurRad="38100" dist="38100" dir="2700000" algn="tl">
                    <a:srgbClr val="000000">
                      <a:alpha val="43137"/>
                    </a:srgbClr>
                  </a:outerShdw>
                </a:effectLst>
              </a:rPr>
              <a:t>cyberharcèlement</a:t>
            </a:r>
            <a:r>
              <a:rPr lang="fr-FR" dirty="0">
                <a:solidFill>
                  <a:prstClr val="black">
                    <a:lumMod val="75000"/>
                    <a:lumOff val="25000"/>
                  </a:prstClr>
                </a:solidFill>
              </a:rPr>
              <a:t> en prolongement du harcèlement scolaire.</a:t>
            </a:r>
          </a:p>
          <a:p>
            <a:pPr marL="342900" lvl="0" indent="-342900" algn="just">
              <a:spcBef>
                <a:spcPts val="1000"/>
              </a:spcBef>
              <a:buClr>
                <a:srgbClr val="ACD433"/>
              </a:buClr>
              <a:buSzPct val="80000"/>
              <a:buFont typeface="Wingdings 3" charset="2"/>
              <a:buChar char=""/>
            </a:pPr>
            <a:r>
              <a:rPr lang="fr-FR" dirty="0">
                <a:solidFill>
                  <a:prstClr val="black">
                    <a:lumMod val="75000"/>
                    <a:lumOff val="25000"/>
                  </a:prstClr>
                </a:solidFill>
              </a:rPr>
              <a:t>En Zone Urbaine Sensible, on note </a:t>
            </a:r>
            <a:r>
              <a:rPr lang="fr-FR" b="1" dirty="0">
                <a:solidFill>
                  <a:prstClr val="black">
                    <a:lumMod val="75000"/>
                    <a:lumOff val="25000"/>
                  </a:prstClr>
                </a:solidFill>
              </a:rPr>
              <a:t>54% des professionnels</a:t>
            </a:r>
            <a:r>
              <a:rPr lang="fr-FR" dirty="0">
                <a:solidFill>
                  <a:prstClr val="black">
                    <a:lumMod val="75000"/>
                    <a:lumOff val="25000"/>
                  </a:prstClr>
                </a:solidFill>
              </a:rPr>
              <a:t>, souvent âgés de plus de 50 ans, déclarent recevoir des insultes ou bousculades contre </a:t>
            </a:r>
            <a:r>
              <a:rPr lang="fr-FR" b="1" dirty="0">
                <a:solidFill>
                  <a:prstClr val="black">
                    <a:lumMod val="75000"/>
                    <a:lumOff val="25000"/>
                  </a:prstClr>
                </a:solidFill>
              </a:rPr>
              <a:t>25% en zones plus favorisées.</a:t>
            </a:r>
            <a:endParaRPr lang="fr-FR" b="1" dirty="0"/>
          </a:p>
        </p:txBody>
      </p:sp>
      <p:pic>
        <p:nvPicPr>
          <p:cNvPr id="12" name="Image 11">
            <a:extLst>
              <a:ext uri="{FF2B5EF4-FFF2-40B4-BE49-F238E27FC236}">
                <a16:creationId xmlns:a16="http://schemas.microsoft.com/office/drawing/2014/main" id="{071D8A35-4619-4936-A3B7-6149A4AAAE24}"/>
              </a:ext>
            </a:extLst>
          </p:cNvPr>
          <p:cNvPicPr/>
          <p:nvPr/>
        </p:nvPicPr>
        <p:blipFill rotWithShape="1">
          <a:blip r:embed="rId2" cstate="print">
            <a:extLst>
              <a:ext uri="{28A0092B-C50C-407E-A947-70E740481C1C}">
                <a14:useLocalDpi xmlns:a14="http://schemas.microsoft.com/office/drawing/2010/main" val="0"/>
              </a:ext>
            </a:extLst>
          </a:blip>
          <a:srcRect l="36209" r="3022"/>
          <a:stretch/>
        </p:blipFill>
        <p:spPr bwMode="auto">
          <a:xfrm>
            <a:off x="304081" y="2802242"/>
            <a:ext cx="2212023" cy="2095500"/>
          </a:xfrm>
          <a:prstGeom prst="rect">
            <a:avLst/>
          </a:prstGeom>
          <a:ln>
            <a:noFill/>
          </a:ln>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0E347A61-310A-4B6B-8F3E-698E1E243916}"/>
              </a:ext>
            </a:extLst>
          </p:cNvPr>
          <p:cNvSpPr txBox="1"/>
          <p:nvPr/>
        </p:nvSpPr>
        <p:spPr>
          <a:xfrm>
            <a:off x="133350" y="4933941"/>
            <a:ext cx="2791326" cy="1477328"/>
          </a:xfrm>
          <a:prstGeom prst="rect">
            <a:avLst/>
          </a:prstGeom>
          <a:noFill/>
        </p:spPr>
        <p:txBody>
          <a:bodyPr wrap="square" rtlCol="0">
            <a:spAutoFit/>
          </a:bodyPr>
          <a:lstStyle/>
          <a:p>
            <a:r>
              <a:rPr lang="fr-FR" b="1" dirty="0">
                <a:solidFill>
                  <a:srgbClr val="0070C0"/>
                </a:solidFill>
              </a:rPr>
              <a:t>Info 2019 </a:t>
            </a:r>
            <a:r>
              <a:rPr lang="fr-FR" dirty="0"/>
              <a:t>: Par jour, </a:t>
            </a:r>
          </a:p>
          <a:p>
            <a:r>
              <a:rPr lang="fr-FR" dirty="0"/>
              <a:t>120 agressions à Paris intramuros</a:t>
            </a:r>
          </a:p>
          <a:p>
            <a:r>
              <a:rPr lang="fr-FR" dirty="0"/>
              <a:t>420 infractions répertoriées en France</a:t>
            </a:r>
          </a:p>
        </p:txBody>
      </p:sp>
    </p:spTree>
    <p:extLst>
      <p:ext uri="{BB962C8B-B14F-4D97-AF65-F5344CB8AC3E}">
        <p14:creationId xmlns:p14="http://schemas.microsoft.com/office/powerpoint/2010/main" val="337234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3CE9-6547-4286-B9FC-4F7E9C0795B4}"/>
              </a:ext>
            </a:extLst>
          </p:cNvPr>
          <p:cNvSpPr>
            <a:spLocks noGrp="1"/>
          </p:cNvSpPr>
          <p:nvPr>
            <p:ph type="title"/>
          </p:nvPr>
        </p:nvSpPr>
        <p:spPr>
          <a:xfrm>
            <a:off x="1154953" y="973668"/>
            <a:ext cx="10021047" cy="706964"/>
          </a:xfrm>
        </p:spPr>
        <p:txBody>
          <a:bodyPr/>
          <a:lstStyle/>
          <a:p>
            <a:pPr algn="ctr"/>
            <a:r>
              <a:rPr lang="fr-FR" dirty="0">
                <a:latin typeface="Franklin Gothic Heavy" panose="020B0903020102020204" pitchFamily="34" charset="0"/>
              </a:rPr>
              <a:t>Les mécanismes du harcèlement</a:t>
            </a:r>
          </a:p>
        </p:txBody>
      </p:sp>
      <p:sp>
        <p:nvSpPr>
          <p:cNvPr id="10" name="Rectangle 9">
            <a:extLst>
              <a:ext uri="{FF2B5EF4-FFF2-40B4-BE49-F238E27FC236}">
                <a16:creationId xmlns:a16="http://schemas.microsoft.com/office/drawing/2014/main" id="{FA2B47BE-5BBC-418A-9E3A-E38424F7A570}"/>
              </a:ext>
            </a:extLst>
          </p:cNvPr>
          <p:cNvSpPr/>
          <p:nvPr/>
        </p:nvSpPr>
        <p:spPr>
          <a:xfrm>
            <a:off x="4278611" y="1680632"/>
            <a:ext cx="3398687" cy="461665"/>
          </a:xfrm>
          <a:prstGeom prst="rect">
            <a:avLst/>
          </a:prstGeom>
        </p:spPr>
        <p:txBody>
          <a:bodyPr wrap="none">
            <a:spAutoFit/>
          </a:bodyPr>
          <a:lstStyle/>
          <a:p>
            <a:pPr lvl="0">
              <a:spcBef>
                <a:spcPts val="1000"/>
              </a:spcBef>
              <a:buClr>
                <a:srgbClr val="ACD433"/>
              </a:buClr>
              <a:buSzPct val="80000"/>
            </a:pPr>
            <a:r>
              <a:rPr lang="fr-FR" sz="2400" dirty="0">
                <a:solidFill>
                  <a:srgbClr val="ACD433"/>
                </a:solidFill>
                <a:effectLst>
                  <a:outerShdw blurRad="38100" dist="38100" dir="2700000" algn="tl">
                    <a:srgbClr val="000000">
                      <a:alpha val="43137"/>
                    </a:srgbClr>
                  </a:outerShdw>
                </a:effectLst>
              </a:rPr>
              <a:t>La violence à l’école</a:t>
            </a:r>
          </a:p>
        </p:txBody>
      </p:sp>
      <p:sp>
        <p:nvSpPr>
          <p:cNvPr id="7" name="Rectangle 3">
            <a:extLst>
              <a:ext uri="{FF2B5EF4-FFF2-40B4-BE49-F238E27FC236}">
                <a16:creationId xmlns:a16="http://schemas.microsoft.com/office/drawing/2014/main" id="{464E9C36-D7E0-41A0-AA69-B222D93A7967}"/>
              </a:ext>
            </a:extLst>
          </p:cNvPr>
          <p:cNvSpPr>
            <a:spLocks noGrp="1" noChangeArrowheads="1"/>
          </p:cNvSpPr>
          <p:nvPr>
            <p:ph sz="quarter" idx="1"/>
          </p:nvPr>
        </p:nvSpPr>
        <p:spPr>
          <a:xfrm>
            <a:off x="16663" y="2283321"/>
            <a:ext cx="4659611" cy="3331416"/>
          </a:xfrm>
        </p:spPr>
        <p:txBody>
          <a:bodyPr>
            <a:normAutofit fontScale="62500" lnSpcReduction="20000"/>
          </a:bodyPr>
          <a:lstStyle/>
          <a:p>
            <a:pPr>
              <a:buFontTx/>
              <a:buNone/>
            </a:pPr>
            <a:r>
              <a:rPr lang="fr-FR" sz="3200" b="1" dirty="0">
                <a:solidFill>
                  <a:srgbClr val="00B050"/>
                </a:solidFill>
                <a:effectLst>
                  <a:outerShdw blurRad="38100" dist="38100" dir="2700000" algn="tl">
                    <a:srgbClr val="000000">
                      <a:alpha val="43137"/>
                    </a:srgbClr>
                  </a:outerShdw>
                </a:effectLst>
                <a:latin typeface="+mj-lt"/>
              </a:rPr>
              <a:t>Ses motivations </a:t>
            </a:r>
          </a:p>
          <a:p>
            <a:pPr>
              <a:lnSpc>
                <a:spcPct val="120000"/>
              </a:lnSpc>
              <a:buSzPct val="100000"/>
            </a:pPr>
            <a:r>
              <a:rPr lang="fr-FR" sz="2900" dirty="0">
                <a:latin typeface="+mj-lt"/>
              </a:rPr>
              <a:t>La jalousie</a:t>
            </a:r>
          </a:p>
          <a:p>
            <a:pPr>
              <a:lnSpc>
                <a:spcPct val="120000"/>
              </a:lnSpc>
              <a:buSzPct val="100000"/>
            </a:pPr>
            <a:r>
              <a:rPr lang="fr-FR" sz="2900" dirty="0">
                <a:latin typeface="+mj-lt"/>
              </a:rPr>
              <a:t>L’envie</a:t>
            </a:r>
          </a:p>
          <a:p>
            <a:pPr>
              <a:lnSpc>
                <a:spcPct val="120000"/>
              </a:lnSpc>
              <a:buSzPct val="100000"/>
            </a:pPr>
            <a:r>
              <a:rPr lang="fr-FR" sz="2900" dirty="0">
                <a:latin typeface="+mj-lt"/>
              </a:rPr>
              <a:t>La vengeance</a:t>
            </a:r>
          </a:p>
          <a:p>
            <a:pPr>
              <a:lnSpc>
                <a:spcPct val="120000"/>
              </a:lnSpc>
              <a:buSzPct val="100000"/>
            </a:pPr>
            <a:r>
              <a:rPr lang="fr-FR" sz="2900" dirty="0">
                <a:latin typeface="+mj-lt"/>
              </a:rPr>
              <a:t>Le désir de pouvoir, de meneur, de chef de la bande</a:t>
            </a:r>
          </a:p>
          <a:p>
            <a:pPr>
              <a:lnSpc>
                <a:spcPct val="120000"/>
              </a:lnSpc>
              <a:buSzPct val="100000"/>
            </a:pPr>
            <a:r>
              <a:rPr lang="fr-FR" sz="2900" dirty="0">
                <a:latin typeface="+mj-lt"/>
              </a:rPr>
              <a:t>La reproduction d’un modèle familial</a:t>
            </a:r>
          </a:p>
          <a:p>
            <a:pPr>
              <a:lnSpc>
                <a:spcPct val="120000"/>
              </a:lnSpc>
              <a:buSzPct val="100000"/>
            </a:pPr>
            <a:r>
              <a:rPr lang="fr-FR" sz="2900" dirty="0">
                <a:latin typeface="+mj-lt"/>
              </a:rPr>
              <a:t>et d’autres raisons  ... Sans raisons objectives !</a:t>
            </a:r>
          </a:p>
        </p:txBody>
      </p:sp>
      <p:pic>
        <p:nvPicPr>
          <p:cNvPr id="4" name="Image 3">
            <a:extLst>
              <a:ext uri="{FF2B5EF4-FFF2-40B4-BE49-F238E27FC236}">
                <a16:creationId xmlns:a16="http://schemas.microsoft.com/office/drawing/2014/main" id="{CFDA2D22-6622-4643-9F88-B3EF23A814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90547" y="2197967"/>
            <a:ext cx="3601453" cy="4660034"/>
          </a:xfrm>
          <a:prstGeom prst="rect">
            <a:avLst/>
          </a:prstGeom>
        </p:spPr>
      </p:pic>
      <p:sp>
        <p:nvSpPr>
          <p:cNvPr id="5" name="ZoneTexte 4">
            <a:extLst>
              <a:ext uri="{FF2B5EF4-FFF2-40B4-BE49-F238E27FC236}">
                <a16:creationId xmlns:a16="http://schemas.microsoft.com/office/drawing/2014/main" id="{AB0FED58-C5ED-4AC1-BBCE-09392DA1656E}"/>
              </a:ext>
            </a:extLst>
          </p:cNvPr>
          <p:cNvSpPr txBox="1"/>
          <p:nvPr/>
        </p:nvSpPr>
        <p:spPr>
          <a:xfrm>
            <a:off x="4395537" y="2327216"/>
            <a:ext cx="4515852" cy="1785104"/>
          </a:xfrm>
          <a:prstGeom prst="rect">
            <a:avLst/>
          </a:prstGeom>
          <a:noFill/>
        </p:spPr>
        <p:txBody>
          <a:bodyPr wrap="square" rtlCol="0">
            <a:spAutoFit/>
          </a:bodyPr>
          <a:lstStyle/>
          <a:p>
            <a:r>
              <a:rPr lang="fr-FR" sz="2000" b="1" dirty="0">
                <a:solidFill>
                  <a:srgbClr val="00B050"/>
                </a:solidFill>
                <a:effectLst>
                  <a:outerShdw blurRad="38100" dist="38100" dir="2700000" algn="tl">
                    <a:srgbClr val="000000">
                      <a:alpha val="43137"/>
                    </a:srgbClr>
                  </a:outerShdw>
                </a:effectLst>
              </a:rPr>
              <a:t>Sa trousse à outils </a:t>
            </a:r>
          </a:p>
          <a:p>
            <a:pPr marL="285750" indent="-285750">
              <a:buClr>
                <a:srgbClr val="92D050"/>
              </a:buClr>
              <a:buFont typeface="Century Gothic" panose="020B0502020202020204" pitchFamily="34" charset="0"/>
              <a:buChar char="►"/>
            </a:pPr>
            <a:r>
              <a:rPr lang="fr-FR" b="1" dirty="0"/>
              <a:t>Isoler</a:t>
            </a:r>
            <a:r>
              <a:rPr lang="fr-FR" dirty="0"/>
              <a:t> la victime du groupe</a:t>
            </a:r>
          </a:p>
          <a:p>
            <a:pPr marL="285750" indent="-285750">
              <a:buClr>
                <a:srgbClr val="92D050"/>
              </a:buClr>
              <a:buFont typeface="Century Gothic" panose="020B0502020202020204" pitchFamily="34" charset="0"/>
              <a:buChar char="►"/>
            </a:pPr>
            <a:r>
              <a:rPr lang="fr-FR" b="1" dirty="0"/>
              <a:t>Manipuler</a:t>
            </a:r>
            <a:r>
              <a:rPr lang="fr-FR" dirty="0"/>
              <a:t> (menaces orales réitérées même par le biais des réseaux)</a:t>
            </a:r>
          </a:p>
          <a:p>
            <a:pPr marL="285750" indent="-285750">
              <a:buClr>
                <a:srgbClr val="92D050"/>
              </a:buClr>
              <a:buFont typeface="Century Gothic" panose="020B0502020202020204" pitchFamily="34" charset="0"/>
              <a:buChar char="►"/>
            </a:pPr>
            <a:r>
              <a:rPr lang="fr-FR" b="1" dirty="0"/>
              <a:t>Agresser</a:t>
            </a:r>
            <a:r>
              <a:rPr lang="fr-FR" dirty="0"/>
              <a:t> (bousculades s’intensifiant au fil du temps)</a:t>
            </a:r>
          </a:p>
        </p:txBody>
      </p:sp>
      <p:sp>
        <p:nvSpPr>
          <p:cNvPr id="6" name="Rectangle 5">
            <a:extLst>
              <a:ext uri="{FF2B5EF4-FFF2-40B4-BE49-F238E27FC236}">
                <a16:creationId xmlns:a16="http://schemas.microsoft.com/office/drawing/2014/main" id="{F6EC810E-55F2-4730-B0CD-F7DE0230AE15}"/>
              </a:ext>
            </a:extLst>
          </p:cNvPr>
          <p:cNvSpPr/>
          <p:nvPr/>
        </p:nvSpPr>
        <p:spPr>
          <a:xfrm>
            <a:off x="16663" y="5534815"/>
            <a:ext cx="8696516" cy="1508105"/>
          </a:xfrm>
          <a:prstGeom prst="rect">
            <a:avLst/>
          </a:prstGeom>
        </p:spPr>
        <p:txBody>
          <a:bodyPr wrap="square">
            <a:spAutoFit/>
          </a:bodyPr>
          <a:lstStyle/>
          <a:p>
            <a:r>
              <a:rPr lang="fr-FR" sz="2000" b="1" dirty="0">
                <a:solidFill>
                  <a:srgbClr val="00B050"/>
                </a:solidFill>
                <a:effectLst>
                  <a:outerShdw blurRad="38100" dist="38100" dir="2700000" algn="tl">
                    <a:srgbClr val="000000">
                      <a:alpha val="43137"/>
                    </a:srgbClr>
                  </a:outerShdw>
                </a:effectLst>
              </a:rPr>
              <a:t>Conséquences</a:t>
            </a:r>
          </a:p>
          <a:p>
            <a:pPr marL="285750" indent="-285750">
              <a:buClr>
                <a:srgbClr val="92D050"/>
              </a:buClr>
              <a:buFont typeface="Century Gothic" panose="020B0502020202020204" pitchFamily="34" charset="0"/>
              <a:buChar char="►"/>
            </a:pPr>
            <a:r>
              <a:rPr lang="fr-FR" dirty="0"/>
              <a:t>Stress post traumatique. « Angoisse à se rendre à l’école »</a:t>
            </a:r>
          </a:p>
          <a:p>
            <a:pPr marL="285750" indent="-285750">
              <a:buClr>
                <a:srgbClr val="92D050"/>
              </a:buClr>
              <a:buFont typeface="Century Gothic" panose="020B0502020202020204" pitchFamily="34" charset="0"/>
              <a:buChar char="►"/>
            </a:pPr>
            <a:r>
              <a:rPr lang="fr-FR" dirty="0"/>
              <a:t>Symptômes fréquents (Tremblements, Tachycardie, Maux d’estomac,… Tendances suicidaires (10 à 15 %  des suicides)</a:t>
            </a:r>
          </a:p>
          <a:p>
            <a:endParaRPr lang="fr-FR" dirty="0"/>
          </a:p>
        </p:txBody>
      </p:sp>
      <p:pic>
        <p:nvPicPr>
          <p:cNvPr id="8" name="Image 7">
            <a:extLst>
              <a:ext uri="{FF2B5EF4-FFF2-40B4-BE49-F238E27FC236}">
                <a16:creationId xmlns:a16="http://schemas.microsoft.com/office/drawing/2014/main" id="{9849658F-CD0C-4666-8DD4-D1E27C3B4B24}"/>
              </a:ext>
            </a:extLst>
          </p:cNvPr>
          <p:cNvPicPr>
            <a:picLocks noChangeAspect="1"/>
          </p:cNvPicPr>
          <p:nvPr/>
        </p:nvPicPr>
        <p:blipFill>
          <a:blip r:embed="rId3"/>
          <a:stretch>
            <a:fillRect/>
          </a:stretch>
        </p:blipFill>
        <p:spPr>
          <a:xfrm>
            <a:off x="5358064" y="4169879"/>
            <a:ext cx="2797028" cy="1594398"/>
          </a:xfrm>
          <a:prstGeom prst="rect">
            <a:avLst/>
          </a:prstGeom>
        </p:spPr>
      </p:pic>
    </p:spTree>
    <p:extLst>
      <p:ext uri="{BB962C8B-B14F-4D97-AF65-F5344CB8AC3E}">
        <p14:creationId xmlns:p14="http://schemas.microsoft.com/office/powerpoint/2010/main" val="62943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3CE9-6547-4286-B9FC-4F7E9C0795B4}"/>
              </a:ext>
            </a:extLst>
          </p:cNvPr>
          <p:cNvSpPr>
            <a:spLocks noGrp="1"/>
          </p:cNvSpPr>
          <p:nvPr>
            <p:ph type="title"/>
          </p:nvPr>
        </p:nvSpPr>
        <p:spPr>
          <a:xfrm>
            <a:off x="1154953" y="973668"/>
            <a:ext cx="10021047" cy="706964"/>
          </a:xfrm>
        </p:spPr>
        <p:txBody>
          <a:bodyPr/>
          <a:lstStyle/>
          <a:p>
            <a:pPr algn="ctr"/>
            <a:r>
              <a:rPr lang="fr-FR" dirty="0">
                <a:latin typeface="Franklin Gothic Heavy" panose="020B0903020102020204" pitchFamily="34" charset="0"/>
              </a:rPr>
              <a:t>Les situations d’angoisse</a:t>
            </a:r>
          </a:p>
        </p:txBody>
      </p:sp>
      <p:sp>
        <p:nvSpPr>
          <p:cNvPr id="10" name="Rectangle 9">
            <a:extLst>
              <a:ext uri="{FF2B5EF4-FFF2-40B4-BE49-F238E27FC236}">
                <a16:creationId xmlns:a16="http://schemas.microsoft.com/office/drawing/2014/main" id="{FA2B47BE-5BBC-418A-9E3A-E38424F7A570}"/>
              </a:ext>
            </a:extLst>
          </p:cNvPr>
          <p:cNvSpPr/>
          <p:nvPr/>
        </p:nvSpPr>
        <p:spPr>
          <a:xfrm>
            <a:off x="4278611" y="1680632"/>
            <a:ext cx="3515706" cy="461665"/>
          </a:xfrm>
          <a:prstGeom prst="rect">
            <a:avLst/>
          </a:prstGeom>
        </p:spPr>
        <p:txBody>
          <a:bodyPr wrap="none">
            <a:spAutoFit/>
          </a:bodyPr>
          <a:lstStyle/>
          <a:p>
            <a:pPr lvl="0">
              <a:spcBef>
                <a:spcPts val="1000"/>
              </a:spcBef>
              <a:buClr>
                <a:srgbClr val="ACD433"/>
              </a:buClr>
              <a:buSzPct val="80000"/>
            </a:pPr>
            <a:r>
              <a:rPr lang="fr-FR" sz="2400" dirty="0">
                <a:solidFill>
                  <a:srgbClr val="ACD433"/>
                </a:solidFill>
                <a:effectLst>
                  <a:outerShdw blurRad="38100" dist="38100" dir="2700000" algn="tl">
                    <a:srgbClr val="000000">
                      <a:alpha val="43137"/>
                    </a:srgbClr>
                  </a:outerShdw>
                </a:effectLst>
              </a:rPr>
              <a:t>La violence de l’école</a:t>
            </a:r>
          </a:p>
        </p:txBody>
      </p:sp>
      <p:sp>
        <p:nvSpPr>
          <p:cNvPr id="7" name="Rectangle 3">
            <a:extLst>
              <a:ext uri="{FF2B5EF4-FFF2-40B4-BE49-F238E27FC236}">
                <a16:creationId xmlns:a16="http://schemas.microsoft.com/office/drawing/2014/main" id="{464E9C36-D7E0-41A0-AA69-B222D93A7967}"/>
              </a:ext>
            </a:extLst>
          </p:cNvPr>
          <p:cNvSpPr>
            <a:spLocks noGrp="1" noChangeArrowheads="1"/>
          </p:cNvSpPr>
          <p:nvPr>
            <p:ph sz="quarter" idx="1"/>
          </p:nvPr>
        </p:nvSpPr>
        <p:spPr>
          <a:xfrm>
            <a:off x="2933699" y="2216632"/>
            <a:ext cx="9241637" cy="3454380"/>
          </a:xfrm>
        </p:spPr>
        <p:txBody>
          <a:bodyPr>
            <a:normAutofit fontScale="55000" lnSpcReduction="20000"/>
          </a:bodyPr>
          <a:lstStyle/>
          <a:p>
            <a:pPr>
              <a:buFontTx/>
              <a:buNone/>
            </a:pPr>
            <a:r>
              <a:rPr lang="fr-FR" sz="4400" b="1" dirty="0">
                <a:solidFill>
                  <a:srgbClr val="00B050"/>
                </a:solidFill>
                <a:effectLst>
                  <a:outerShdw blurRad="38100" dist="38100" dir="2700000" algn="tl">
                    <a:srgbClr val="000000">
                      <a:alpha val="43137"/>
                    </a:srgbClr>
                  </a:outerShdw>
                </a:effectLst>
                <a:latin typeface="+mj-lt"/>
              </a:rPr>
              <a:t>Situations de stress </a:t>
            </a:r>
          </a:p>
          <a:p>
            <a:pPr algn="just">
              <a:lnSpc>
                <a:spcPct val="120000"/>
              </a:lnSpc>
              <a:buClr>
                <a:srgbClr val="00B050"/>
              </a:buClr>
              <a:buSzPct val="100000"/>
            </a:pPr>
            <a:r>
              <a:rPr lang="fr-FR" sz="2900" dirty="0">
                <a:latin typeface="+mj-lt"/>
              </a:rPr>
              <a:t>Toute acquisition de nouveaux apprentissages met en jeu </a:t>
            </a:r>
            <a:r>
              <a:rPr lang="fr-FR" sz="2900" b="1" u="sng" dirty="0">
                <a:latin typeface="+mj-lt"/>
              </a:rPr>
              <a:t>la concurrence et la performance</a:t>
            </a:r>
            <a:r>
              <a:rPr lang="fr-FR" sz="2900" dirty="0">
                <a:latin typeface="+mj-lt"/>
              </a:rPr>
              <a:t>, le mot savoir a la même racine que saveur. Ingérez-vous une nouvelle denrée sans un instant de suspicion et de </a:t>
            </a:r>
            <a:r>
              <a:rPr lang="fr-FR" sz="2900" b="1" dirty="0">
                <a:solidFill>
                  <a:srgbClr val="FF0000"/>
                </a:solidFill>
                <a:latin typeface="+mj-lt"/>
              </a:rPr>
              <a:t>défiance</a:t>
            </a:r>
            <a:r>
              <a:rPr lang="fr-FR" sz="2900" dirty="0">
                <a:latin typeface="+mj-lt"/>
              </a:rPr>
              <a:t> ?  </a:t>
            </a:r>
          </a:p>
          <a:p>
            <a:pPr algn="just">
              <a:lnSpc>
                <a:spcPct val="120000"/>
              </a:lnSpc>
              <a:buClr>
                <a:srgbClr val="00B050"/>
              </a:buClr>
              <a:buSzPct val="100000"/>
            </a:pPr>
            <a:r>
              <a:rPr lang="fr-FR" sz="2900" dirty="0">
                <a:latin typeface="+mj-lt"/>
              </a:rPr>
              <a:t>Les résultats obtenus, appuyés par la docimologie, mettent en exergue les compétences et les capacités, la compétition et cette situation transpire l’</a:t>
            </a:r>
            <a:r>
              <a:rPr lang="fr-FR" sz="2900" b="1" dirty="0">
                <a:solidFill>
                  <a:srgbClr val="FF0000"/>
                </a:solidFill>
                <a:latin typeface="+mj-lt"/>
              </a:rPr>
              <a:t>angoisse</a:t>
            </a:r>
            <a:r>
              <a:rPr lang="fr-FR" sz="2900" dirty="0">
                <a:latin typeface="+mj-lt"/>
              </a:rPr>
              <a:t> face au regard de l’autre, la </a:t>
            </a:r>
            <a:r>
              <a:rPr lang="fr-FR" sz="2900" b="1" dirty="0">
                <a:solidFill>
                  <a:srgbClr val="FFC000"/>
                </a:solidFill>
                <a:effectLst>
                  <a:outerShdw blurRad="38100" dist="38100" dir="2700000" algn="tl">
                    <a:srgbClr val="000000">
                      <a:alpha val="43137"/>
                    </a:srgbClr>
                  </a:outerShdw>
                </a:effectLst>
                <a:latin typeface="+mj-lt"/>
              </a:rPr>
              <a:t>méfiance</a:t>
            </a:r>
            <a:r>
              <a:rPr lang="fr-FR" sz="2900" dirty="0">
                <a:latin typeface="+mj-lt"/>
              </a:rPr>
              <a:t>. Le besoin de </a:t>
            </a:r>
            <a:r>
              <a:rPr lang="fr-FR" sz="2900" b="1" dirty="0">
                <a:solidFill>
                  <a:srgbClr val="00B050"/>
                </a:solidFill>
                <a:latin typeface="+mj-lt"/>
              </a:rPr>
              <a:t>reconnaissance</a:t>
            </a:r>
            <a:r>
              <a:rPr lang="fr-FR" sz="2900" dirty="0">
                <a:latin typeface="+mj-lt"/>
              </a:rPr>
              <a:t> est lié  l’humain.</a:t>
            </a:r>
          </a:p>
          <a:p>
            <a:pPr algn="just">
              <a:lnSpc>
                <a:spcPct val="120000"/>
              </a:lnSpc>
              <a:buClr>
                <a:srgbClr val="00B050"/>
              </a:buClr>
              <a:buSzPct val="100000"/>
            </a:pPr>
            <a:r>
              <a:rPr lang="fr-FR" sz="2900" dirty="0">
                <a:latin typeface="+mj-lt"/>
              </a:rPr>
              <a:t>L’ambiance du groupe fonde la </a:t>
            </a:r>
            <a:r>
              <a:rPr lang="fr-FR" sz="2900" b="1" dirty="0">
                <a:solidFill>
                  <a:srgbClr val="0070C0"/>
                </a:solidFill>
                <a:latin typeface="+mj-lt"/>
              </a:rPr>
              <a:t>confiance</a:t>
            </a:r>
            <a:r>
              <a:rPr lang="fr-FR" sz="2900" dirty="0">
                <a:latin typeface="+mj-lt"/>
              </a:rPr>
              <a:t> et, est un conditionnement fondamental pour de bons apprentissages.</a:t>
            </a:r>
          </a:p>
          <a:p>
            <a:pPr algn="just">
              <a:lnSpc>
                <a:spcPct val="120000"/>
              </a:lnSpc>
              <a:buClr>
                <a:srgbClr val="00B050"/>
              </a:buClr>
              <a:buSzPct val="100000"/>
            </a:pPr>
            <a:r>
              <a:rPr lang="fr-FR" sz="2900" dirty="0">
                <a:latin typeface="+mj-lt"/>
              </a:rPr>
              <a:t>Les </a:t>
            </a:r>
            <a:r>
              <a:rPr lang="fr-FR" sz="2900" b="1" dirty="0">
                <a:latin typeface="+mj-lt"/>
              </a:rPr>
              <a:t>défoulements</a:t>
            </a:r>
            <a:r>
              <a:rPr lang="fr-FR" sz="2900" dirty="0">
                <a:latin typeface="+mj-lt"/>
              </a:rPr>
              <a:t> nécessaires à la récré voire dans certaines séances (de défouloirs) font écho aux moments de </a:t>
            </a:r>
            <a:r>
              <a:rPr lang="fr-FR" sz="2900" b="1" dirty="0">
                <a:latin typeface="+mj-lt"/>
              </a:rPr>
              <a:t>refoulement</a:t>
            </a:r>
            <a:r>
              <a:rPr lang="fr-FR" sz="2900" dirty="0">
                <a:latin typeface="+mj-lt"/>
              </a:rPr>
              <a:t> et d’inhibition.  </a:t>
            </a:r>
          </a:p>
          <a:p>
            <a:pPr>
              <a:lnSpc>
                <a:spcPct val="120000"/>
              </a:lnSpc>
              <a:buClr>
                <a:srgbClr val="00B050"/>
              </a:buClr>
              <a:buSzPct val="100000"/>
            </a:pPr>
            <a:endParaRPr lang="fr-FR" sz="2900" dirty="0">
              <a:latin typeface="+mj-lt"/>
            </a:endParaRPr>
          </a:p>
        </p:txBody>
      </p:sp>
      <p:sp>
        <p:nvSpPr>
          <p:cNvPr id="6" name="Rectangle 5">
            <a:extLst>
              <a:ext uri="{FF2B5EF4-FFF2-40B4-BE49-F238E27FC236}">
                <a16:creationId xmlns:a16="http://schemas.microsoft.com/office/drawing/2014/main" id="{F6EC810E-55F2-4730-B0CD-F7DE0230AE15}"/>
              </a:ext>
            </a:extLst>
          </p:cNvPr>
          <p:cNvSpPr/>
          <p:nvPr/>
        </p:nvSpPr>
        <p:spPr>
          <a:xfrm>
            <a:off x="74341" y="5648953"/>
            <a:ext cx="6818584" cy="1231106"/>
          </a:xfrm>
          <a:prstGeom prst="rect">
            <a:avLst/>
          </a:prstGeom>
        </p:spPr>
        <p:txBody>
          <a:bodyPr wrap="square">
            <a:spAutoFit/>
          </a:bodyPr>
          <a:lstStyle/>
          <a:p>
            <a:r>
              <a:rPr lang="fr-FR" sz="2000" b="1" dirty="0">
                <a:solidFill>
                  <a:srgbClr val="00B050"/>
                </a:solidFill>
                <a:effectLst>
                  <a:outerShdw blurRad="38100" dist="38100" dir="2700000" algn="tl">
                    <a:srgbClr val="000000">
                      <a:alpha val="43137"/>
                    </a:srgbClr>
                  </a:outerShdw>
                </a:effectLst>
              </a:rPr>
              <a:t>Conséquences</a:t>
            </a:r>
          </a:p>
          <a:p>
            <a:pPr marL="285750" indent="-285750">
              <a:buClr>
                <a:srgbClr val="00B050"/>
              </a:buClr>
              <a:buFont typeface="Century Gothic" panose="020B0502020202020204" pitchFamily="34" charset="0"/>
              <a:buChar char="►"/>
            </a:pPr>
            <a:r>
              <a:rPr lang="fr-FR" dirty="0"/>
              <a:t>Frein aux acquisitions,</a:t>
            </a:r>
          </a:p>
          <a:p>
            <a:pPr marL="285750" indent="-285750">
              <a:buClr>
                <a:srgbClr val="00B050"/>
              </a:buClr>
              <a:buFont typeface="Century Gothic" panose="020B0502020202020204" pitchFamily="34" charset="0"/>
              <a:buChar char="►"/>
            </a:pPr>
            <a:r>
              <a:rPr lang="fr-FR" dirty="0"/>
              <a:t>Malaises, Mal-être, Céphalées, …</a:t>
            </a:r>
          </a:p>
          <a:p>
            <a:pPr marL="285750" indent="-285750">
              <a:buClr>
                <a:srgbClr val="00B050"/>
              </a:buClr>
              <a:buFont typeface="Century Gothic" panose="020B0502020202020204" pitchFamily="34" charset="0"/>
              <a:buChar char="►"/>
            </a:pPr>
            <a:r>
              <a:rPr lang="fr-FR" dirty="0"/>
              <a:t>Echecs scolaires, décrochages et déscolarisation</a:t>
            </a:r>
          </a:p>
        </p:txBody>
      </p:sp>
      <p:pic>
        <p:nvPicPr>
          <p:cNvPr id="3" name="Image 2">
            <a:extLst>
              <a:ext uri="{FF2B5EF4-FFF2-40B4-BE49-F238E27FC236}">
                <a16:creationId xmlns:a16="http://schemas.microsoft.com/office/drawing/2014/main" id="{E4C8E645-4466-4A0D-A3D5-DDB288E152FF}"/>
              </a:ext>
            </a:extLst>
          </p:cNvPr>
          <p:cNvPicPr>
            <a:picLocks noChangeAspect="1"/>
          </p:cNvPicPr>
          <p:nvPr/>
        </p:nvPicPr>
        <p:blipFill>
          <a:blip r:embed="rId2"/>
          <a:stretch>
            <a:fillRect/>
          </a:stretch>
        </p:blipFill>
        <p:spPr>
          <a:xfrm>
            <a:off x="0" y="2142297"/>
            <a:ext cx="293370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a:extLst>
              <a:ext uri="{FF2B5EF4-FFF2-40B4-BE49-F238E27FC236}">
                <a16:creationId xmlns:a16="http://schemas.microsoft.com/office/drawing/2014/main" id="{4339A7F0-DC73-45F3-8A62-CE530DBBA1B3}"/>
              </a:ext>
            </a:extLst>
          </p:cNvPr>
          <p:cNvPicPr>
            <a:picLocks noChangeAspect="1"/>
          </p:cNvPicPr>
          <p:nvPr/>
        </p:nvPicPr>
        <p:blipFill>
          <a:blip r:embed="rId3"/>
          <a:stretch>
            <a:fillRect/>
          </a:stretch>
        </p:blipFill>
        <p:spPr>
          <a:xfrm>
            <a:off x="9583143" y="5393205"/>
            <a:ext cx="2592194" cy="1464795"/>
          </a:xfrm>
          <a:prstGeom prst="rect">
            <a:avLst/>
          </a:prstGeom>
        </p:spPr>
      </p:pic>
    </p:spTree>
    <p:extLst>
      <p:ext uri="{BB962C8B-B14F-4D97-AF65-F5344CB8AC3E}">
        <p14:creationId xmlns:p14="http://schemas.microsoft.com/office/powerpoint/2010/main" val="42979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8722-3A97-4822-B753-13E8B4670D7E}"/>
              </a:ext>
            </a:extLst>
          </p:cNvPr>
          <p:cNvSpPr>
            <a:spLocks noGrp="1"/>
          </p:cNvSpPr>
          <p:nvPr>
            <p:ph type="title"/>
          </p:nvPr>
        </p:nvSpPr>
        <p:spPr/>
        <p:txBody>
          <a:bodyPr/>
          <a:lstStyle/>
          <a:p>
            <a:pPr algn="ctr"/>
            <a:r>
              <a:rPr lang="fr-FR" dirty="0">
                <a:latin typeface="Arial Black" panose="020B0A04020102020204" pitchFamily="34" charset="0"/>
              </a:rPr>
              <a:t>Reconnaître le harcèlement</a:t>
            </a:r>
          </a:p>
        </p:txBody>
      </p:sp>
      <p:pic>
        <p:nvPicPr>
          <p:cNvPr id="6" name="Espace réservé du contenu 5">
            <a:extLst>
              <a:ext uri="{FF2B5EF4-FFF2-40B4-BE49-F238E27FC236}">
                <a16:creationId xmlns:a16="http://schemas.microsoft.com/office/drawing/2014/main" id="{9F52D4CF-C484-4FF1-87D3-CE25D232CAA9}"/>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4916875" y="2156772"/>
            <a:ext cx="7008425" cy="4615503"/>
          </a:xfrm>
          <a:prstGeom prst="rect">
            <a:avLst/>
          </a:prstGeom>
        </p:spPr>
      </p:pic>
      <p:sp>
        <p:nvSpPr>
          <p:cNvPr id="7" name="ZoneTexte 6">
            <a:extLst>
              <a:ext uri="{FF2B5EF4-FFF2-40B4-BE49-F238E27FC236}">
                <a16:creationId xmlns:a16="http://schemas.microsoft.com/office/drawing/2014/main" id="{C811D67D-6D51-4606-9327-AB91F88E6A63}"/>
              </a:ext>
            </a:extLst>
          </p:cNvPr>
          <p:cNvSpPr txBox="1"/>
          <p:nvPr/>
        </p:nvSpPr>
        <p:spPr>
          <a:xfrm>
            <a:off x="266700" y="2324601"/>
            <a:ext cx="4501816" cy="4247317"/>
          </a:xfrm>
          <a:prstGeom prst="rect">
            <a:avLst/>
          </a:prstGeom>
          <a:noFill/>
        </p:spPr>
        <p:txBody>
          <a:bodyPr wrap="square" rtlCol="0">
            <a:spAutoFit/>
          </a:bodyPr>
          <a:lstStyle/>
          <a:p>
            <a:pPr algn="just"/>
            <a:r>
              <a:rPr lang="fr-FR" dirty="0"/>
              <a:t>Du fait de l’isolement, le harcelé pense qu’il est </a:t>
            </a:r>
            <a:r>
              <a:rPr lang="fr-FR" b="1" dirty="0"/>
              <a:t>fautif et se dévalorise</a:t>
            </a:r>
            <a:r>
              <a:rPr lang="fr-FR" dirty="0"/>
              <a:t>. Nous retrouvons ce mécanisme dans les actes subis de viols (même racine « </a:t>
            </a:r>
            <a:r>
              <a:rPr lang="fr-FR" dirty="0" err="1"/>
              <a:t>violentia</a:t>
            </a:r>
            <a:r>
              <a:rPr lang="fr-FR" dirty="0"/>
              <a:t> » signifiant force et… homme.</a:t>
            </a:r>
          </a:p>
          <a:p>
            <a:pPr algn="just"/>
            <a:r>
              <a:rPr lang="fr-FR" dirty="0"/>
              <a:t>Un comportement malveillant cherche à altérer la capacité de juger des informations voire à jouer sur la corde sensible des émotions. On est sur le champ de la </a:t>
            </a:r>
            <a:r>
              <a:rPr lang="fr-FR" b="1" dirty="0"/>
              <a:t>manipulation</a:t>
            </a:r>
            <a:r>
              <a:rPr lang="fr-FR" dirty="0"/>
              <a:t>.</a:t>
            </a:r>
          </a:p>
          <a:p>
            <a:pPr algn="just"/>
            <a:r>
              <a:rPr lang="fr-FR" dirty="0"/>
              <a:t>Après les agressions verbales, suivent les agressions physiques pour provoquer un mal-être, une rupture pouvant mener parfois à l’</a:t>
            </a:r>
            <a:r>
              <a:rPr lang="fr-FR" b="1" dirty="0"/>
              <a:t>irréparable</a:t>
            </a:r>
            <a:r>
              <a:rPr lang="fr-FR" dirty="0"/>
              <a:t>.</a:t>
            </a:r>
          </a:p>
        </p:txBody>
      </p:sp>
    </p:spTree>
    <p:extLst>
      <p:ext uri="{BB962C8B-B14F-4D97-AF65-F5344CB8AC3E}">
        <p14:creationId xmlns:p14="http://schemas.microsoft.com/office/powerpoint/2010/main" val="410893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8722-3A97-4822-B753-13E8B4670D7E}"/>
              </a:ext>
            </a:extLst>
          </p:cNvPr>
          <p:cNvSpPr>
            <a:spLocks noGrp="1"/>
          </p:cNvSpPr>
          <p:nvPr>
            <p:ph type="title"/>
          </p:nvPr>
        </p:nvSpPr>
        <p:spPr>
          <a:xfrm>
            <a:off x="986589" y="973668"/>
            <a:ext cx="8929777" cy="706964"/>
          </a:xfrm>
        </p:spPr>
        <p:txBody>
          <a:bodyPr/>
          <a:lstStyle/>
          <a:p>
            <a:pPr algn="ctr"/>
            <a:r>
              <a:rPr lang="fr-FR" dirty="0">
                <a:latin typeface="Arial Black" panose="020B0A04020102020204" pitchFamily="34" charset="0"/>
              </a:rPr>
              <a:t>Quelques pistes pour tenter d’enrayer la violence</a:t>
            </a:r>
          </a:p>
        </p:txBody>
      </p:sp>
      <p:sp>
        <p:nvSpPr>
          <p:cNvPr id="4" name="Espace réservé du contenu 3">
            <a:extLst>
              <a:ext uri="{FF2B5EF4-FFF2-40B4-BE49-F238E27FC236}">
                <a16:creationId xmlns:a16="http://schemas.microsoft.com/office/drawing/2014/main" id="{44B6F71E-09CD-41F4-817A-F11C086760D9}"/>
              </a:ext>
            </a:extLst>
          </p:cNvPr>
          <p:cNvSpPr>
            <a:spLocks noGrp="1"/>
          </p:cNvSpPr>
          <p:nvPr>
            <p:ph sz="half" idx="2"/>
          </p:nvPr>
        </p:nvSpPr>
        <p:spPr>
          <a:xfrm>
            <a:off x="3222819" y="2327227"/>
            <a:ext cx="8839199" cy="4367489"/>
          </a:xfrm>
        </p:spPr>
        <p:txBody>
          <a:bodyPr>
            <a:normAutofit fontScale="92500"/>
          </a:bodyPr>
          <a:lstStyle/>
          <a:p>
            <a:pPr marL="0" indent="0" algn="just">
              <a:lnSpc>
                <a:spcPct val="120000"/>
              </a:lnSpc>
              <a:spcBef>
                <a:spcPts val="0"/>
              </a:spcBef>
              <a:buNone/>
            </a:pPr>
            <a:r>
              <a:rPr lang="fr-FR" dirty="0"/>
              <a:t>Que peut-on proposer pour tenter d’enrayer la violence sociale en général ?</a:t>
            </a:r>
          </a:p>
          <a:p>
            <a:pPr algn="just">
              <a:lnSpc>
                <a:spcPct val="120000"/>
              </a:lnSpc>
              <a:spcBef>
                <a:spcPts val="0"/>
              </a:spcBef>
            </a:pPr>
            <a:r>
              <a:rPr lang="fr-FR" b="1" dirty="0"/>
              <a:t>Enseigner l’éthique </a:t>
            </a:r>
            <a:r>
              <a:rPr lang="fr-FR" dirty="0"/>
              <a:t>comme condition à la conduite de toute action,</a:t>
            </a:r>
          </a:p>
          <a:p>
            <a:pPr algn="just">
              <a:lnSpc>
                <a:spcPct val="120000"/>
              </a:lnSpc>
              <a:spcBef>
                <a:spcPts val="0"/>
              </a:spcBef>
            </a:pPr>
            <a:r>
              <a:rPr lang="fr-FR" b="1" dirty="0"/>
              <a:t>Valoriser les apprentissages </a:t>
            </a:r>
            <a:r>
              <a:rPr lang="fr-FR" dirty="0"/>
              <a:t>et les savoirs à l’école, </a:t>
            </a:r>
          </a:p>
          <a:p>
            <a:pPr algn="just">
              <a:lnSpc>
                <a:spcPct val="120000"/>
              </a:lnSpc>
              <a:spcBef>
                <a:spcPts val="0"/>
              </a:spcBef>
            </a:pPr>
            <a:r>
              <a:rPr lang="fr-FR" b="1" dirty="0"/>
              <a:t>Rechercher et proposer </a:t>
            </a:r>
            <a:r>
              <a:rPr lang="fr-FR" dirty="0"/>
              <a:t>des modèles sociétaux différents,</a:t>
            </a:r>
          </a:p>
          <a:p>
            <a:pPr algn="just">
              <a:lnSpc>
                <a:spcPct val="120000"/>
              </a:lnSpc>
              <a:spcBef>
                <a:spcPts val="0"/>
              </a:spcBef>
            </a:pPr>
            <a:r>
              <a:rPr lang="fr-FR" b="1" dirty="0"/>
              <a:t>Renforcer les règles de respect </a:t>
            </a:r>
            <a:r>
              <a:rPr lang="fr-FR" dirty="0"/>
              <a:t>et de civilité dans la vie sociale,</a:t>
            </a:r>
          </a:p>
          <a:p>
            <a:pPr algn="just">
              <a:lnSpc>
                <a:spcPct val="120000"/>
              </a:lnSpc>
              <a:spcBef>
                <a:spcPts val="0"/>
              </a:spcBef>
            </a:pPr>
            <a:r>
              <a:rPr lang="fr-FR" b="1" dirty="0"/>
              <a:t>Instaurer un service civique </a:t>
            </a:r>
            <a:r>
              <a:rPr lang="fr-FR" dirty="0"/>
              <a:t>dans l’environnement même des jeunes pour les valoriser en qualité de modèle auprès de leurs pairs et de leur entourage,</a:t>
            </a:r>
          </a:p>
          <a:p>
            <a:pPr algn="just">
              <a:lnSpc>
                <a:spcPct val="120000"/>
              </a:lnSpc>
              <a:spcBef>
                <a:spcPts val="0"/>
              </a:spcBef>
            </a:pPr>
            <a:r>
              <a:rPr lang="fr-FR" b="1" dirty="0"/>
              <a:t>Élaborer un contrat citoyen </a:t>
            </a:r>
            <a:r>
              <a:rPr lang="fr-FR" dirty="0"/>
              <a:t>pour conduire à l’autonomie,</a:t>
            </a:r>
          </a:p>
          <a:p>
            <a:pPr algn="just">
              <a:lnSpc>
                <a:spcPct val="120000"/>
              </a:lnSpc>
              <a:spcBef>
                <a:spcPts val="0"/>
              </a:spcBef>
            </a:pPr>
            <a:r>
              <a:rPr lang="fr-FR" b="1" dirty="0"/>
              <a:t>Développer l’idée</a:t>
            </a:r>
            <a:r>
              <a:rPr lang="fr-FR" dirty="0"/>
              <a:t> de l’école des parents,</a:t>
            </a:r>
          </a:p>
          <a:p>
            <a:pPr algn="just">
              <a:lnSpc>
                <a:spcPct val="120000"/>
              </a:lnSpc>
              <a:spcBef>
                <a:spcPts val="0"/>
              </a:spcBef>
            </a:pPr>
            <a:r>
              <a:rPr lang="fr-FR" b="1" dirty="0"/>
              <a:t>Décloisonner les quartiers </a:t>
            </a:r>
            <a:r>
              <a:rPr lang="fr-FR" dirty="0"/>
              <a:t>avec la mixité sociale en application de la loi SRU,</a:t>
            </a:r>
          </a:p>
          <a:p>
            <a:pPr algn="just">
              <a:lnSpc>
                <a:spcPct val="120000"/>
              </a:lnSpc>
              <a:spcBef>
                <a:spcPts val="0"/>
              </a:spcBef>
            </a:pPr>
            <a:r>
              <a:rPr lang="fr-FR" b="1" dirty="0"/>
              <a:t>Lutter</a:t>
            </a:r>
            <a:r>
              <a:rPr lang="fr-FR" dirty="0"/>
              <a:t> contre le chômage et la paupérisation,</a:t>
            </a:r>
          </a:p>
          <a:p>
            <a:pPr algn="just">
              <a:lnSpc>
                <a:spcPct val="120000"/>
              </a:lnSpc>
              <a:spcBef>
                <a:spcPts val="0"/>
              </a:spcBef>
            </a:pPr>
            <a:r>
              <a:rPr lang="fr-FR" b="1" dirty="0"/>
              <a:t>Reconnaître les compétences </a:t>
            </a:r>
            <a:r>
              <a:rPr lang="fr-FR" dirty="0"/>
              <a:t>et valoriser les résultats dans le monde du travail, </a:t>
            </a:r>
          </a:p>
          <a:p>
            <a:pPr algn="just">
              <a:lnSpc>
                <a:spcPct val="120000"/>
              </a:lnSpc>
              <a:spcBef>
                <a:spcPts val="0"/>
              </a:spcBef>
            </a:pPr>
            <a:r>
              <a:rPr lang="fr-FR" b="1" dirty="0"/>
              <a:t>Replacer l’homme au centre </a:t>
            </a:r>
            <a:r>
              <a:rPr lang="fr-FR" dirty="0"/>
              <a:t>des intérêts.</a:t>
            </a:r>
          </a:p>
          <a:p>
            <a:pPr marL="0" indent="0" algn="just">
              <a:buNone/>
            </a:pPr>
            <a:endParaRPr lang="fr-FR" dirty="0"/>
          </a:p>
          <a:p>
            <a:pPr algn="just"/>
            <a:endParaRPr lang="fr-FR" dirty="0"/>
          </a:p>
          <a:p>
            <a:pPr marL="0" indent="0" algn="just">
              <a:buNone/>
            </a:pPr>
            <a:endParaRPr lang="fr-FR" dirty="0"/>
          </a:p>
          <a:p>
            <a:pPr marL="0" indent="0" algn="just">
              <a:buNone/>
            </a:pPr>
            <a:endParaRPr lang="fr-FR" dirty="0"/>
          </a:p>
        </p:txBody>
      </p:sp>
      <p:pic>
        <p:nvPicPr>
          <p:cNvPr id="6" name="Picture 3" descr="viol1">
            <a:extLst>
              <a:ext uri="{FF2B5EF4-FFF2-40B4-BE49-F238E27FC236}">
                <a16:creationId xmlns:a16="http://schemas.microsoft.com/office/drawing/2014/main" id="{A0D03182-2999-4567-B22C-C83D6AC3F4E6}"/>
              </a:ext>
            </a:extLst>
          </p:cNvPr>
          <p:cNvPicPr/>
          <p:nvPr/>
        </p:nvPicPr>
        <p:blipFill>
          <a:blip r:embed="rId2" cstate="print"/>
          <a:srcRect/>
          <a:stretch>
            <a:fillRect/>
          </a:stretch>
        </p:blipFill>
        <p:spPr bwMode="auto">
          <a:xfrm>
            <a:off x="1025262" y="4986966"/>
            <a:ext cx="2280920" cy="1513205"/>
          </a:xfrm>
          <a:prstGeom prst="rect">
            <a:avLst/>
          </a:prstGeom>
        </p:spPr>
      </p:pic>
      <p:pic>
        <p:nvPicPr>
          <p:cNvPr id="8" name="Picture 9">
            <a:extLst>
              <a:ext uri="{FF2B5EF4-FFF2-40B4-BE49-F238E27FC236}">
                <a16:creationId xmlns:a16="http://schemas.microsoft.com/office/drawing/2014/main" id="{090DC792-CF76-4646-94E7-D827D4BF393B}"/>
              </a:ext>
            </a:extLst>
          </p:cNvPr>
          <p:cNvPicPr/>
          <p:nvPr/>
        </p:nvPicPr>
        <p:blipFill>
          <a:blip r:embed="rId3" cstate="print"/>
          <a:srcRect/>
          <a:stretch>
            <a:fillRect/>
          </a:stretch>
        </p:blipFill>
        <p:spPr bwMode="auto">
          <a:xfrm>
            <a:off x="835660" y="2162956"/>
            <a:ext cx="2462530" cy="1990725"/>
          </a:xfrm>
          <a:prstGeom prst="rect">
            <a:avLst/>
          </a:prstGeom>
        </p:spPr>
      </p:pic>
      <p:pic>
        <p:nvPicPr>
          <p:cNvPr id="7" name="Picture 18">
            <a:extLst>
              <a:ext uri="{FF2B5EF4-FFF2-40B4-BE49-F238E27FC236}">
                <a16:creationId xmlns:a16="http://schemas.microsoft.com/office/drawing/2014/main" id="{5D317735-1B4B-4774-B104-5D9338F3BCF7}"/>
              </a:ext>
            </a:extLst>
          </p:cNvPr>
          <p:cNvPicPr/>
          <p:nvPr/>
        </p:nvPicPr>
        <p:blipFill>
          <a:blip r:embed="rId4" cstate="print"/>
          <a:srcRect/>
          <a:stretch>
            <a:fillRect/>
          </a:stretch>
        </p:blipFill>
        <p:spPr bwMode="auto">
          <a:xfrm>
            <a:off x="175315" y="3481616"/>
            <a:ext cx="1699895" cy="1699895"/>
          </a:xfrm>
          <a:prstGeom prst="rect">
            <a:avLst/>
          </a:prstGeom>
        </p:spPr>
      </p:pic>
    </p:spTree>
    <p:extLst>
      <p:ext uri="{BB962C8B-B14F-4D97-AF65-F5344CB8AC3E}">
        <p14:creationId xmlns:p14="http://schemas.microsoft.com/office/powerpoint/2010/main" val="259575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8722-3A97-4822-B753-13E8B4670D7E}"/>
              </a:ext>
            </a:extLst>
          </p:cNvPr>
          <p:cNvSpPr>
            <a:spLocks noGrp="1"/>
          </p:cNvSpPr>
          <p:nvPr>
            <p:ph type="title"/>
          </p:nvPr>
        </p:nvSpPr>
        <p:spPr/>
        <p:txBody>
          <a:bodyPr/>
          <a:lstStyle/>
          <a:p>
            <a:pPr algn="ctr"/>
            <a:r>
              <a:rPr lang="fr-FR" dirty="0">
                <a:latin typeface="Arial Black" panose="020B0A04020102020204" pitchFamily="34" charset="0"/>
              </a:rPr>
              <a:t>Améliorer l’environnement du cadre scolaire</a:t>
            </a:r>
          </a:p>
        </p:txBody>
      </p:sp>
      <p:sp>
        <p:nvSpPr>
          <p:cNvPr id="4" name="Espace réservé du contenu 3">
            <a:extLst>
              <a:ext uri="{FF2B5EF4-FFF2-40B4-BE49-F238E27FC236}">
                <a16:creationId xmlns:a16="http://schemas.microsoft.com/office/drawing/2014/main" id="{44B6F71E-09CD-41F4-817A-F11C086760D9}"/>
              </a:ext>
            </a:extLst>
          </p:cNvPr>
          <p:cNvSpPr>
            <a:spLocks noGrp="1"/>
          </p:cNvSpPr>
          <p:nvPr>
            <p:ph sz="half" idx="2"/>
          </p:nvPr>
        </p:nvSpPr>
        <p:spPr>
          <a:xfrm>
            <a:off x="3222819" y="2327227"/>
            <a:ext cx="8839199" cy="4367489"/>
          </a:xfrm>
        </p:spPr>
        <p:txBody>
          <a:bodyPr>
            <a:normAutofit fontScale="85000" lnSpcReduction="10000"/>
          </a:bodyPr>
          <a:lstStyle/>
          <a:p>
            <a:pPr marL="0" indent="0" algn="just">
              <a:lnSpc>
                <a:spcPct val="120000"/>
              </a:lnSpc>
              <a:spcBef>
                <a:spcPts val="0"/>
              </a:spcBef>
              <a:buNone/>
            </a:pPr>
            <a:r>
              <a:rPr lang="fr-FR" dirty="0"/>
              <a:t>La recherche en sciences humaines et sociales montre qu’un climat serein participe à une diminution notable des problèmes de violence, de l’absentéisme et du décrochage.</a:t>
            </a:r>
          </a:p>
          <a:p>
            <a:pPr algn="just">
              <a:lnSpc>
                <a:spcPct val="120000"/>
              </a:lnSpc>
              <a:spcBef>
                <a:spcPts val="0"/>
              </a:spcBef>
            </a:pPr>
            <a:r>
              <a:rPr lang="fr-FR" b="1" dirty="0"/>
              <a:t>Prise en compte de l’entité de l’enfant </a:t>
            </a:r>
            <a:r>
              <a:rPr lang="fr-FR" dirty="0"/>
              <a:t>et de ses changements biologiques quand il ne s’agit pas des bouleversements affectifs et familiaux. </a:t>
            </a:r>
          </a:p>
          <a:p>
            <a:pPr algn="just">
              <a:lnSpc>
                <a:spcPct val="120000"/>
              </a:lnSpc>
              <a:spcBef>
                <a:spcPts val="0"/>
              </a:spcBef>
            </a:pPr>
            <a:r>
              <a:rPr lang="fr-FR" b="1" dirty="0"/>
              <a:t>Formation de tous les personnels </a:t>
            </a:r>
            <a:r>
              <a:rPr lang="fr-FR" dirty="0"/>
              <a:t>en contact avec les enfants (agents, chauffeurs),</a:t>
            </a:r>
          </a:p>
          <a:p>
            <a:pPr algn="just">
              <a:lnSpc>
                <a:spcPct val="120000"/>
              </a:lnSpc>
              <a:spcBef>
                <a:spcPts val="0"/>
              </a:spcBef>
            </a:pPr>
            <a:r>
              <a:rPr lang="fr-FR" b="1" dirty="0"/>
              <a:t>Forum des parents</a:t>
            </a:r>
          </a:p>
          <a:p>
            <a:pPr algn="just">
              <a:lnSpc>
                <a:spcPct val="120000"/>
              </a:lnSpc>
              <a:spcBef>
                <a:spcPts val="0"/>
              </a:spcBef>
            </a:pPr>
            <a:r>
              <a:rPr lang="fr-FR" b="1" dirty="0"/>
              <a:t>Connaissance des règles de vie</a:t>
            </a:r>
          </a:p>
          <a:p>
            <a:pPr algn="just">
              <a:lnSpc>
                <a:spcPct val="120000"/>
              </a:lnSpc>
              <a:spcBef>
                <a:spcPts val="0"/>
              </a:spcBef>
            </a:pPr>
            <a:r>
              <a:rPr lang="fr-FR" b="1" dirty="0"/>
              <a:t>Résolution pacifique </a:t>
            </a:r>
            <a:r>
              <a:rPr lang="fr-FR" dirty="0"/>
              <a:t>des conflits, ni compassion pour le harcelé, ni blâme pour le harceleur, échanges dans groupe de parole</a:t>
            </a:r>
          </a:p>
          <a:p>
            <a:pPr algn="just">
              <a:lnSpc>
                <a:spcPct val="120000"/>
              </a:lnSpc>
              <a:spcBef>
                <a:spcPts val="0"/>
              </a:spcBef>
            </a:pPr>
            <a:r>
              <a:rPr lang="fr-FR" b="1" dirty="0"/>
              <a:t>Développement des responsabilités </a:t>
            </a:r>
            <a:r>
              <a:rPr lang="fr-FR" dirty="0"/>
              <a:t>et autonomie au sein des </a:t>
            </a:r>
            <a:br>
              <a:rPr lang="fr-FR" dirty="0"/>
            </a:br>
            <a:r>
              <a:rPr lang="fr-FR" dirty="0"/>
              <a:t>activités, </a:t>
            </a:r>
          </a:p>
          <a:p>
            <a:pPr algn="just">
              <a:lnSpc>
                <a:spcPct val="120000"/>
              </a:lnSpc>
              <a:spcBef>
                <a:spcPts val="0"/>
              </a:spcBef>
            </a:pPr>
            <a:r>
              <a:rPr lang="fr-FR" b="1" dirty="0"/>
              <a:t>Valorisation</a:t>
            </a:r>
            <a:r>
              <a:rPr lang="fr-FR" dirty="0"/>
              <a:t> des acquis et des résultats obtenus,</a:t>
            </a:r>
          </a:p>
          <a:p>
            <a:pPr algn="just">
              <a:lnSpc>
                <a:spcPct val="120000"/>
              </a:lnSpc>
              <a:spcBef>
                <a:spcPts val="0"/>
              </a:spcBef>
            </a:pPr>
            <a:r>
              <a:rPr lang="fr-FR" b="1" dirty="0"/>
              <a:t>Relier les réseaux périscolaires autour </a:t>
            </a:r>
            <a:r>
              <a:rPr lang="fr-FR" sz="1900" b="1" dirty="0"/>
              <a:t>de l’école</a:t>
            </a:r>
            <a:r>
              <a:rPr lang="fr-FR" sz="1900" dirty="0"/>
              <a:t> (prolongation de la citoyenneté au niveau des structures associatives territoriales ou municipales par exemple : les délégués élus des enfants pourraient constituer l’ossature </a:t>
            </a:r>
            <a:r>
              <a:rPr lang="fr-FR" dirty="0"/>
              <a:t>d’un conseil municipal des enfants).</a:t>
            </a:r>
          </a:p>
          <a:p>
            <a:pPr marL="0" indent="0" algn="just">
              <a:buNone/>
            </a:pPr>
            <a:endParaRPr lang="fr-FR" dirty="0"/>
          </a:p>
          <a:p>
            <a:pPr algn="just"/>
            <a:endParaRPr lang="fr-FR" dirty="0"/>
          </a:p>
          <a:p>
            <a:pPr marL="0" indent="0" algn="just">
              <a:buNone/>
            </a:pPr>
            <a:endParaRPr lang="fr-FR" dirty="0"/>
          </a:p>
          <a:p>
            <a:pPr marL="0" indent="0" algn="just">
              <a:buNone/>
            </a:pPr>
            <a:endParaRPr lang="fr-FR" dirty="0"/>
          </a:p>
        </p:txBody>
      </p:sp>
      <p:pic>
        <p:nvPicPr>
          <p:cNvPr id="15" name="Image 14">
            <a:extLst>
              <a:ext uri="{FF2B5EF4-FFF2-40B4-BE49-F238E27FC236}">
                <a16:creationId xmlns:a16="http://schemas.microsoft.com/office/drawing/2014/main" id="{8714968C-46F0-4644-8C20-812D31DD74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83" y="2231572"/>
            <a:ext cx="2772418" cy="3254829"/>
          </a:xfrm>
          <a:prstGeom prst="rect">
            <a:avLst/>
          </a:prstGeom>
        </p:spPr>
      </p:pic>
      <p:pic>
        <p:nvPicPr>
          <p:cNvPr id="14" name="Image 13">
            <a:extLst>
              <a:ext uri="{FF2B5EF4-FFF2-40B4-BE49-F238E27FC236}">
                <a16:creationId xmlns:a16="http://schemas.microsoft.com/office/drawing/2014/main" id="{FA688113-118A-4A2E-9616-C8DDE4A402A9}"/>
              </a:ext>
            </a:extLst>
          </p:cNvPr>
          <p:cNvPicPr/>
          <p:nvPr/>
        </p:nvPicPr>
        <p:blipFill>
          <a:blip r:embed="rId3">
            <a:extLst>
              <a:ext uri="{28A0092B-C50C-407E-A947-70E740481C1C}">
                <a14:useLocalDpi xmlns:a14="http://schemas.microsoft.com/office/drawing/2010/main" val="0"/>
              </a:ext>
            </a:extLst>
          </a:blip>
          <a:stretch>
            <a:fillRect/>
          </a:stretch>
        </p:blipFill>
        <p:spPr>
          <a:xfrm>
            <a:off x="653143" y="5366657"/>
            <a:ext cx="2124758" cy="1491343"/>
          </a:xfrm>
          <a:prstGeom prst="rect">
            <a:avLst/>
          </a:prstGeom>
        </p:spPr>
      </p:pic>
    </p:spTree>
    <p:extLst>
      <p:ext uri="{BB962C8B-B14F-4D97-AF65-F5344CB8AC3E}">
        <p14:creationId xmlns:p14="http://schemas.microsoft.com/office/powerpoint/2010/main" val="57525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8722-3A97-4822-B753-13E8B4670D7E}"/>
              </a:ext>
            </a:extLst>
          </p:cNvPr>
          <p:cNvSpPr>
            <a:spLocks noGrp="1"/>
          </p:cNvSpPr>
          <p:nvPr>
            <p:ph type="title"/>
          </p:nvPr>
        </p:nvSpPr>
        <p:spPr/>
        <p:txBody>
          <a:bodyPr/>
          <a:lstStyle/>
          <a:p>
            <a:pPr algn="ctr"/>
            <a:r>
              <a:rPr lang="fr-FR" dirty="0">
                <a:latin typeface="Arial Black" panose="020B0A04020102020204" pitchFamily="34" charset="0"/>
              </a:rPr>
              <a:t>L’école confessionnelle à l’affût</a:t>
            </a:r>
          </a:p>
        </p:txBody>
      </p:sp>
      <p:pic>
        <p:nvPicPr>
          <p:cNvPr id="6" name="Espace réservé du contenu 5">
            <a:extLst>
              <a:ext uri="{FF2B5EF4-FFF2-40B4-BE49-F238E27FC236}">
                <a16:creationId xmlns:a16="http://schemas.microsoft.com/office/drawing/2014/main" id="{9F52D4CF-C484-4FF1-87D3-CE25D232CAA9}"/>
              </a:ext>
            </a:extLst>
          </p:cNvPr>
          <p:cNvPicPr>
            <a:picLocks noGrp="1" noChangeAspect="1"/>
          </p:cNvPicPr>
          <p:nvPr>
            <p:ph sz="half" idx="2"/>
          </p:nvPr>
        </p:nvPicPr>
        <p:blipFill>
          <a:blip r:embed="rId2"/>
          <a:srcRect/>
          <a:stretch/>
        </p:blipFill>
        <p:spPr>
          <a:xfrm>
            <a:off x="76002" y="3281913"/>
            <a:ext cx="3664725" cy="1637431"/>
          </a:xfrm>
          <a:prstGeom prst="rect">
            <a:avLst/>
          </a:prstGeom>
        </p:spPr>
      </p:pic>
      <p:sp>
        <p:nvSpPr>
          <p:cNvPr id="7" name="ZoneTexte 6">
            <a:extLst>
              <a:ext uri="{FF2B5EF4-FFF2-40B4-BE49-F238E27FC236}">
                <a16:creationId xmlns:a16="http://schemas.microsoft.com/office/drawing/2014/main" id="{C811D67D-6D51-4606-9327-AB91F88E6A63}"/>
              </a:ext>
            </a:extLst>
          </p:cNvPr>
          <p:cNvSpPr txBox="1"/>
          <p:nvPr/>
        </p:nvSpPr>
        <p:spPr>
          <a:xfrm>
            <a:off x="76002" y="2290466"/>
            <a:ext cx="7482893" cy="1200329"/>
          </a:xfrm>
          <a:prstGeom prst="rect">
            <a:avLst/>
          </a:prstGeom>
          <a:noFill/>
        </p:spPr>
        <p:txBody>
          <a:bodyPr wrap="square" rtlCol="0">
            <a:spAutoFit/>
          </a:bodyPr>
          <a:lstStyle/>
          <a:p>
            <a:pPr algn="just"/>
            <a:r>
              <a:rPr lang="fr-FR" dirty="0"/>
              <a:t>Une enquête réalisée entre les 18 et 28 août 2022 par les Apprentis d’Auteuil, fondation catholique, sur les violences en milieu scolaire, établit un état des lieux, diffusé en octobre 2022.</a:t>
            </a:r>
          </a:p>
          <a:p>
            <a:pPr algn="just"/>
            <a:endParaRPr lang="fr-FR" dirty="0"/>
          </a:p>
        </p:txBody>
      </p:sp>
      <p:pic>
        <p:nvPicPr>
          <p:cNvPr id="4" name="Image 3">
            <a:extLst>
              <a:ext uri="{FF2B5EF4-FFF2-40B4-BE49-F238E27FC236}">
                <a16:creationId xmlns:a16="http://schemas.microsoft.com/office/drawing/2014/main" id="{9468147C-52A5-7877-66D3-753E865F8998}"/>
              </a:ext>
            </a:extLst>
          </p:cNvPr>
          <p:cNvPicPr>
            <a:picLocks noChangeAspect="1"/>
          </p:cNvPicPr>
          <p:nvPr/>
        </p:nvPicPr>
        <p:blipFill>
          <a:blip r:embed="rId3"/>
          <a:stretch>
            <a:fillRect/>
          </a:stretch>
        </p:blipFill>
        <p:spPr>
          <a:xfrm>
            <a:off x="76002" y="4982047"/>
            <a:ext cx="3664725" cy="1804570"/>
          </a:xfrm>
          <a:prstGeom prst="rect">
            <a:avLst/>
          </a:prstGeom>
        </p:spPr>
      </p:pic>
      <p:pic>
        <p:nvPicPr>
          <p:cNvPr id="8" name="Image 7">
            <a:extLst>
              <a:ext uri="{FF2B5EF4-FFF2-40B4-BE49-F238E27FC236}">
                <a16:creationId xmlns:a16="http://schemas.microsoft.com/office/drawing/2014/main" id="{4814B050-920D-050B-9610-2AF4DCE9E735}"/>
              </a:ext>
            </a:extLst>
          </p:cNvPr>
          <p:cNvPicPr>
            <a:picLocks noChangeAspect="1"/>
          </p:cNvPicPr>
          <p:nvPr/>
        </p:nvPicPr>
        <p:blipFill>
          <a:blip r:embed="rId4"/>
          <a:stretch>
            <a:fillRect/>
          </a:stretch>
        </p:blipFill>
        <p:spPr>
          <a:xfrm>
            <a:off x="3727641" y="3235421"/>
            <a:ext cx="3831254" cy="1880798"/>
          </a:xfrm>
          <a:prstGeom prst="rect">
            <a:avLst/>
          </a:prstGeom>
        </p:spPr>
      </p:pic>
      <p:pic>
        <p:nvPicPr>
          <p:cNvPr id="10" name="Image 9">
            <a:extLst>
              <a:ext uri="{FF2B5EF4-FFF2-40B4-BE49-F238E27FC236}">
                <a16:creationId xmlns:a16="http://schemas.microsoft.com/office/drawing/2014/main" id="{10186E36-4437-13FC-56A9-AFCD152DCB99}"/>
              </a:ext>
            </a:extLst>
          </p:cNvPr>
          <p:cNvPicPr>
            <a:picLocks noChangeAspect="1"/>
          </p:cNvPicPr>
          <p:nvPr/>
        </p:nvPicPr>
        <p:blipFill>
          <a:blip r:embed="rId5"/>
          <a:stretch>
            <a:fillRect/>
          </a:stretch>
        </p:blipFill>
        <p:spPr>
          <a:xfrm>
            <a:off x="7699664" y="2229494"/>
            <a:ext cx="4259477" cy="2291701"/>
          </a:xfrm>
          <a:prstGeom prst="rect">
            <a:avLst/>
          </a:prstGeom>
        </p:spPr>
      </p:pic>
      <p:pic>
        <p:nvPicPr>
          <p:cNvPr id="12" name="Image 11">
            <a:extLst>
              <a:ext uri="{FF2B5EF4-FFF2-40B4-BE49-F238E27FC236}">
                <a16:creationId xmlns:a16="http://schemas.microsoft.com/office/drawing/2014/main" id="{D1222D3C-DB6A-8187-E503-87CEB6F66DC6}"/>
              </a:ext>
            </a:extLst>
          </p:cNvPr>
          <p:cNvPicPr>
            <a:picLocks noChangeAspect="1"/>
          </p:cNvPicPr>
          <p:nvPr/>
        </p:nvPicPr>
        <p:blipFill>
          <a:blip r:embed="rId6"/>
          <a:stretch>
            <a:fillRect/>
          </a:stretch>
        </p:blipFill>
        <p:spPr>
          <a:xfrm>
            <a:off x="3868410" y="5111539"/>
            <a:ext cx="3831254" cy="1759462"/>
          </a:xfrm>
          <a:prstGeom prst="rect">
            <a:avLst/>
          </a:prstGeom>
        </p:spPr>
      </p:pic>
      <p:sp>
        <p:nvSpPr>
          <p:cNvPr id="13" name="ZoneTexte 12">
            <a:extLst>
              <a:ext uri="{FF2B5EF4-FFF2-40B4-BE49-F238E27FC236}">
                <a16:creationId xmlns:a16="http://schemas.microsoft.com/office/drawing/2014/main" id="{ECFEEF9C-FF80-B819-B5CC-F37D4597D2C8}"/>
              </a:ext>
            </a:extLst>
          </p:cNvPr>
          <p:cNvSpPr txBox="1"/>
          <p:nvPr/>
        </p:nvSpPr>
        <p:spPr>
          <a:xfrm>
            <a:off x="7558895" y="4562677"/>
            <a:ext cx="4633105" cy="2308324"/>
          </a:xfrm>
          <a:prstGeom prst="rect">
            <a:avLst/>
          </a:prstGeom>
          <a:solidFill>
            <a:schemeClr val="accent3"/>
          </a:solidFill>
        </p:spPr>
        <p:txBody>
          <a:bodyPr wrap="square" rtlCol="0">
            <a:spAutoFit/>
          </a:bodyPr>
          <a:lstStyle/>
          <a:p>
            <a:pPr algn="just"/>
            <a:r>
              <a:rPr lang="fr-FR" b="1" dirty="0">
                <a:solidFill>
                  <a:schemeClr val="bg1"/>
                </a:solidFill>
              </a:rPr>
              <a:t>Soyons vigilants, cette enquête pointe les déficiences de l’institution scolaire publique favorisant le recours aux établissements privés et au développement de l’instruction en famille. Les DDEN doivent en faire un cheval de bataille pour la défense du principe de laïcité.</a:t>
            </a:r>
          </a:p>
        </p:txBody>
      </p:sp>
    </p:spTree>
    <p:extLst>
      <p:ext uri="{BB962C8B-B14F-4D97-AF65-F5344CB8AC3E}">
        <p14:creationId xmlns:p14="http://schemas.microsoft.com/office/powerpoint/2010/main" val="264498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a:xfrm>
            <a:off x="520155" y="621323"/>
            <a:ext cx="11115792" cy="1441939"/>
          </a:xfrm>
        </p:spPr>
        <p:txBody>
          <a:bodyPr/>
          <a:lstStyle/>
          <a:p>
            <a:pPr algn="ctr"/>
            <a:r>
              <a:rPr lang="fr-FR" dirty="0">
                <a:latin typeface="Franklin Gothic Heavy" panose="020B0903020102020204" pitchFamily="34" charset="0"/>
              </a:rPr>
              <a:t>Les défis du XXI</a:t>
            </a:r>
            <a:r>
              <a:rPr lang="fr-FR" baseline="30000" dirty="0">
                <a:latin typeface="Franklin Gothic Heavy" panose="020B0903020102020204" pitchFamily="34" charset="0"/>
              </a:rPr>
              <a:t>ème</a:t>
            </a:r>
            <a:r>
              <a:rPr lang="fr-FR" dirty="0">
                <a:latin typeface="Franklin Gothic Heavy" panose="020B0903020102020204" pitchFamily="34" charset="0"/>
              </a:rPr>
              <a:t> siècle pour changer le monde</a:t>
            </a:r>
          </a:p>
        </p:txBody>
      </p:sp>
      <p:sp>
        <p:nvSpPr>
          <p:cNvPr id="3" name="Espace réservé du texte 2">
            <a:extLst>
              <a:ext uri="{FF2B5EF4-FFF2-40B4-BE49-F238E27FC236}">
                <a16:creationId xmlns:a16="http://schemas.microsoft.com/office/drawing/2014/main" id="{33CFFB2D-D655-4B65-B859-E9EDB112DB4B}"/>
              </a:ext>
            </a:extLst>
          </p:cNvPr>
          <p:cNvSpPr>
            <a:spLocks noGrp="1"/>
          </p:cNvSpPr>
          <p:nvPr>
            <p:ph type="body" idx="1"/>
          </p:nvPr>
        </p:nvSpPr>
        <p:spPr>
          <a:xfrm>
            <a:off x="249382" y="2507039"/>
            <a:ext cx="9455727" cy="505689"/>
          </a:xfrm>
        </p:spPr>
        <p:txBody>
          <a:bodyPr/>
          <a:lstStyle/>
          <a:p>
            <a:r>
              <a:rPr lang="fr-FR" dirty="0">
                <a:effectLst>
                  <a:outerShdw blurRad="38100" dist="38100" dir="2700000" algn="tl">
                    <a:srgbClr val="000000">
                      <a:alpha val="43137"/>
                    </a:srgbClr>
                  </a:outerShdw>
                </a:effectLst>
              </a:rPr>
              <a:t>En ce début de XXI</a:t>
            </a:r>
            <a:r>
              <a:rPr lang="fr-FR" baseline="30000" dirty="0">
                <a:effectLst>
                  <a:outerShdw blurRad="38100" dist="38100" dir="2700000" algn="tl">
                    <a:srgbClr val="000000">
                      <a:alpha val="43137"/>
                    </a:srgbClr>
                  </a:outerShdw>
                </a:effectLst>
              </a:rPr>
              <a:t>ème</a:t>
            </a:r>
            <a:r>
              <a:rPr lang="fr-FR" dirty="0">
                <a:effectLst>
                  <a:outerShdw blurRad="38100" dist="38100" dir="2700000" algn="tl">
                    <a:srgbClr val="000000">
                      <a:alpha val="43137"/>
                    </a:srgbClr>
                  </a:outerShdw>
                </a:effectLst>
              </a:rPr>
              <a:t> siècle, l’humanité est au pied du mur</a:t>
            </a:r>
          </a:p>
        </p:txBody>
      </p:sp>
      <p:sp>
        <p:nvSpPr>
          <p:cNvPr id="4" name="Espace réservé du contenu 3">
            <a:extLst>
              <a:ext uri="{FF2B5EF4-FFF2-40B4-BE49-F238E27FC236}">
                <a16:creationId xmlns:a16="http://schemas.microsoft.com/office/drawing/2014/main" id="{7AD2AC97-06E4-4C95-8428-18A77E7F2BEC}"/>
              </a:ext>
            </a:extLst>
          </p:cNvPr>
          <p:cNvSpPr>
            <a:spLocks noGrp="1"/>
          </p:cNvSpPr>
          <p:nvPr>
            <p:ph sz="half" idx="2"/>
          </p:nvPr>
        </p:nvSpPr>
        <p:spPr>
          <a:xfrm>
            <a:off x="4783014" y="3516125"/>
            <a:ext cx="7147133" cy="3241803"/>
          </a:xfrm>
        </p:spPr>
        <p:txBody>
          <a:bodyPr>
            <a:normAutofit/>
          </a:bodyPr>
          <a:lstStyle/>
          <a:p>
            <a:pPr algn="just"/>
            <a:endParaRPr lang="fr-FR" dirty="0"/>
          </a:p>
          <a:p>
            <a:pPr algn="just"/>
            <a:endParaRPr lang="fr-FR" dirty="0"/>
          </a:p>
          <a:p>
            <a:pPr algn="just"/>
            <a:endParaRPr lang="fr-FR" dirty="0"/>
          </a:p>
        </p:txBody>
      </p:sp>
      <p:pic>
        <p:nvPicPr>
          <p:cNvPr id="2052" name="Image 9" descr="http://static.lexpress.fr/medias_10090/w_180,h_120,c_fill,g_north/5-questions-pour-changer-le-monde_5166375.jpg">
            <a:extLst>
              <a:ext uri="{FF2B5EF4-FFF2-40B4-BE49-F238E27FC236}">
                <a16:creationId xmlns:a16="http://schemas.microsoft.com/office/drawing/2014/main" id="{0B7B76D6-A75B-4227-95E9-0E1C1E399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2101" y="2039481"/>
            <a:ext cx="1714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7E64E31D-4639-4547-B656-56EF343F9B2C}"/>
              </a:ext>
            </a:extLst>
          </p:cNvPr>
          <p:cNvSpPr>
            <a:spLocks noChangeArrowheads="1"/>
          </p:cNvSpPr>
          <p:nvPr/>
        </p:nvSpPr>
        <p:spPr bwMode="auto">
          <a:xfrm>
            <a:off x="54601" y="3072348"/>
            <a:ext cx="1219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Tous, tous autant que nous sommes sur cette planète, soit quelque </a:t>
            </a: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sept milliards d’hommes et de femmes</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nous sommes confrontés à des défis considérables. Nos enfants sont les adultes décideurs de demain. Dès maintenant, il nous faut être attentif à nos lointains comme à nos prochains. </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démographique </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vertigineux, (1800 ans pour atteindre 1 milliard, 2 siècles pour multiplier par 7)</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macroéconomique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la mondialisation véhicule un universel en respectant l’unité, la globalisation est hégémonie économique, </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macro-écologique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la sauvegarde de la planète, de la biosphère, la maîtrise du climat, respect de l’environnement,</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géostratégique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la gestion des conflits, la menace terroriste, le risque d’embrasement international voire de conflagration nucléaire, </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social</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fossés croissants, ici, chez nous, entre ceux qui ont et ceux qui n’ont pas, pas de présent, pas d’avenir, </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politique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menace contre la démocratie, montée des extrémismes, des intégrismes, de l’intolérance à l’intolérable,</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éthique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manipulations génétiques, clonage, développement de l’intelligence artificielle</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Défi humanitaire</a:t>
            </a: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famine, pandémie, pauvreté, misère, écarts grandissants entre le nord et le sud, </a:t>
            </a:r>
            <a:endParaRPr kumimoji="0" lang="fr-FR" altLang="fr-F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Stop, la liste malheureusement n’est pas exhaustive, il y a du pain, beaucoup de pain sur la planche. </a:t>
            </a:r>
            <a:endParaRPr kumimoji="0" lang="fr-FR" altLang="fr-FR"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2996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53D52-5D9F-4149-AB32-B76351263EF6}"/>
              </a:ext>
            </a:extLst>
          </p:cNvPr>
          <p:cNvSpPr>
            <a:spLocks noGrp="1"/>
          </p:cNvSpPr>
          <p:nvPr>
            <p:ph type="title"/>
          </p:nvPr>
        </p:nvSpPr>
        <p:spPr>
          <a:xfrm>
            <a:off x="558890" y="619124"/>
            <a:ext cx="3966741" cy="904875"/>
          </a:xfrm>
        </p:spPr>
        <p:txBody>
          <a:bodyPr/>
          <a:lstStyle/>
          <a:p>
            <a:pPr algn="just"/>
            <a:r>
              <a:rPr lang="fr-FR" sz="2800" b="1" dirty="0"/>
              <a:t>L’école forme l’élève et prépare le citoyen</a:t>
            </a:r>
          </a:p>
        </p:txBody>
      </p:sp>
      <p:sp>
        <p:nvSpPr>
          <p:cNvPr id="4" name="Espace réservé du texte 3">
            <a:extLst>
              <a:ext uri="{FF2B5EF4-FFF2-40B4-BE49-F238E27FC236}">
                <a16:creationId xmlns:a16="http://schemas.microsoft.com/office/drawing/2014/main" id="{F0B76DC5-1D55-4EFE-8EFB-EA5B405B4BB9}"/>
              </a:ext>
            </a:extLst>
          </p:cNvPr>
          <p:cNvSpPr>
            <a:spLocks noGrp="1"/>
          </p:cNvSpPr>
          <p:nvPr>
            <p:ph type="body" sz="half" idx="2"/>
          </p:nvPr>
        </p:nvSpPr>
        <p:spPr>
          <a:xfrm>
            <a:off x="467905" y="1600199"/>
            <a:ext cx="4303388" cy="3876675"/>
          </a:xfrm>
        </p:spPr>
        <p:txBody>
          <a:bodyPr>
            <a:noAutofit/>
          </a:bodyPr>
          <a:lstStyle/>
          <a:p>
            <a:pPr marL="285750" indent="-285750" algn="just">
              <a:buFont typeface="Wingdings" panose="05000000000000000000" pitchFamily="2" charset="2"/>
              <a:buChar char="q"/>
            </a:pPr>
            <a:r>
              <a:rPr lang="fr-FR" sz="2000" b="1" dirty="0"/>
              <a:t>Lieu d’incubation des connaissances, elle informe, forme et transforme l’enfant.</a:t>
            </a:r>
          </a:p>
          <a:p>
            <a:pPr marL="285750" indent="-285750" algn="just">
              <a:buFont typeface="Wingdings" panose="05000000000000000000" pitchFamily="2" charset="2"/>
              <a:buChar char="q"/>
            </a:pPr>
            <a:r>
              <a:rPr lang="fr-FR" sz="2000" b="1" dirty="0"/>
              <a:t>Lieu privilégié du respect de l’autre et de soi-même, de la tolérance mutuelle et des principes de solidarité et de Laïcité.</a:t>
            </a:r>
          </a:p>
          <a:p>
            <a:pPr marL="285750" indent="-285750" algn="just">
              <a:buFont typeface="Wingdings" panose="05000000000000000000" pitchFamily="2" charset="2"/>
              <a:buChar char="q"/>
            </a:pPr>
            <a:r>
              <a:rPr lang="fr-FR" sz="2000" b="1" dirty="0"/>
              <a:t>Lieu de reliance, d’échanges, de partages et de relations, matières premières de l’envie d’apprendre en toute sérénité. </a:t>
            </a:r>
          </a:p>
        </p:txBody>
      </p:sp>
      <p:pic>
        <p:nvPicPr>
          <p:cNvPr id="12" name="Image 11" descr="Une image contenant clipart&#10;&#10;Description générée avec un niveau de confiance très élevé">
            <a:extLst>
              <a:ext uri="{FF2B5EF4-FFF2-40B4-BE49-F238E27FC236}">
                <a16:creationId xmlns:a16="http://schemas.microsoft.com/office/drawing/2014/main" id="{746BB41D-6557-4761-8079-22BA325079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878200">
            <a:off x="7409372" y="981073"/>
            <a:ext cx="4554028" cy="1519071"/>
          </a:xfrm>
          <a:prstGeom prst="rect">
            <a:avLst/>
          </a:prstGeom>
        </p:spPr>
      </p:pic>
      <p:pic>
        <p:nvPicPr>
          <p:cNvPr id="15" name="Image 14" descr="Une image contenant plancher, personne, intérieur, groupe&#10;&#10;Description générée avec un niveau de confiance très élevé">
            <a:extLst>
              <a:ext uri="{FF2B5EF4-FFF2-40B4-BE49-F238E27FC236}">
                <a16:creationId xmlns:a16="http://schemas.microsoft.com/office/drawing/2014/main" id="{33FEF77C-154C-423B-8345-9F8D6B727EB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919210">
            <a:off x="5048987" y="1826355"/>
            <a:ext cx="3255551" cy="1831247"/>
          </a:xfrm>
          <a:prstGeom prst="rect">
            <a:avLst/>
          </a:prstGeom>
          <a:ln>
            <a:noFill/>
          </a:ln>
          <a:effectLst>
            <a:outerShdw blurRad="292100" dist="139700" dir="2700000" algn="tl" rotWithShape="0">
              <a:srgbClr val="333333">
                <a:alpha val="65000"/>
              </a:srgbClr>
            </a:outerShdw>
          </a:effectLst>
        </p:spPr>
      </p:pic>
      <p:pic>
        <p:nvPicPr>
          <p:cNvPr id="20" name="Image 19">
            <a:extLst>
              <a:ext uri="{FF2B5EF4-FFF2-40B4-BE49-F238E27FC236}">
                <a16:creationId xmlns:a16="http://schemas.microsoft.com/office/drawing/2014/main" id="{D081CE3E-50E8-4F95-9D72-42EE5F676BB1}"/>
              </a:ext>
            </a:extLst>
          </p:cNvPr>
          <p:cNvPicPr>
            <a:picLocks noChangeAspect="1"/>
          </p:cNvPicPr>
          <p:nvPr/>
        </p:nvPicPr>
        <p:blipFill>
          <a:blip r:embed="rId6"/>
          <a:stretch>
            <a:fillRect/>
          </a:stretch>
        </p:blipFill>
        <p:spPr>
          <a:xfrm rot="2089964">
            <a:off x="9701380" y="3231026"/>
            <a:ext cx="2033447" cy="17837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 2">
            <a:extLst>
              <a:ext uri="{FF2B5EF4-FFF2-40B4-BE49-F238E27FC236}">
                <a16:creationId xmlns:a16="http://schemas.microsoft.com/office/drawing/2014/main" id="{5B78182B-F39A-4315-9E2E-21F914D7275C}"/>
              </a:ext>
            </a:extLst>
          </p:cNvPr>
          <p:cNvPicPr>
            <a:picLocks noChangeAspect="1"/>
          </p:cNvPicPr>
          <p:nvPr/>
        </p:nvPicPr>
        <p:blipFill>
          <a:blip r:embed="rId7"/>
          <a:stretch>
            <a:fillRect/>
          </a:stretch>
        </p:blipFill>
        <p:spPr>
          <a:xfrm rot="808079">
            <a:off x="5937713" y="3631680"/>
            <a:ext cx="3836216" cy="255811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ZoneTexte 4">
            <a:extLst>
              <a:ext uri="{FF2B5EF4-FFF2-40B4-BE49-F238E27FC236}">
                <a16:creationId xmlns:a16="http://schemas.microsoft.com/office/drawing/2014/main" id="{A712D1AA-065F-32F8-EFE3-1145CCD6D1EE}"/>
              </a:ext>
            </a:extLst>
          </p:cNvPr>
          <p:cNvSpPr txBox="1"/>
          <p:nvPr/>
        </p:nvSpPr>
        <p:spPr>
          <a:xfrm rot="10800000" flipV="1">
            <a:off x="0" y="6427654"/>
            <a:ext cx="9101434" cy="369332"/>
          </a:xfrm>
          <a:prstGeom prst="rect">
            <a:avLst/>
          </a:prstGeom>
          <a:noFill/>
        </p:spPr>
        <p:txBody>
          <a:bodyPr wrap="square" rtlCol="0">
            <a:spAutoFit/>
          </a:bodyPr>
          <a:lstStyle/>
          <a:p>
            <a:r>
              <a:rPr lang="fr-FR" dirty="0"/>
              <a:t>Extraits du mémoire « L’école du futur, le futur de l’école », José GOMEZ, 2011</a:t>
            </a:r>
          </a:p>
        </p:txBody>
      </p:sp>
    </p:spTree>
    <p:extLst>
      <p:ext uri="{BB962C8B-B14F-4D97-AF65-F5344CB8AC3E}">
        <p14:creationId xmlns:p14="http://schemas.microsoft.com/office/powerpoint/2010/main" val="93964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F1E420-4EE9-487D-B178-CABA30B48ECF}"/>
              </a:ext>
            </a:extLst>
          </p:cNvPr>
          <p:cNvPicPr>
            <a:picLocks noChangeAspect="1"/>
          </p:cNvPicPr>
          <p:nvPr/>
        </p:nvPicPr>
        <p:blipFill>
          <a:blip r:embed="rId2"/>
          <a:stretch>
            <a:fillRect/>
          </a:stretch>
        </p:blipFill>
        <p:spPr>
          <a:xfrm>
            <a:off x="457200" y="480016"/>
            <a:ext cx="11206442" cy="589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Date Placeholder 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50938" y="6394061"/>
            <a:ext cx="990599" cy="304799"/>
          </a:xfrm>
          <a:prstGeom prst="rect">
            <a:avLst/>
          </a:prstGeom>
        </p:spPr>
        <p:txBody>
          <a:bodyPr vert="horz" lIns="91440" tIns="45720" rIns="91440" bIns="45720" rtlCol="0" anchor="t"/>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sp>
        <p:nvSpPr>
          <p:cNvPr id="16" name="Footer Placeholder 4"/>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358" y="6391838"/>
            <a:ext cx="3859795" cy="304801"/>
          </a:xfrm>
          <a:prstGeom prst="rect">
            <a:avLst/>
          </a:prstGeom>
        </p:spPr>
        <p:txBody>
          <a:bodyPr vert="horz" lIns="91440" tIns="45720" rIns="91440" bIns="45720" rtlCol="0" anchor="b"/>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sp>
        <p:nvSpPr>
          <p:cNvPr id="4" name="Rectangle 3">
            <a:extLst>
              <a:ext uri="{FF2B5EF4-FFF2-40B4-BE49-F238E27FC236}">
                <a16:creationId xmlns:a16="http://schemas.microsoft.com/office/drawing/2014/main" id="{E2BDFAEE-2778-4D4F-90C9-55ED1E652AA5}"/>
              </a:ext>
            </a:extLst>
          </p:cNvPr>
          <p:cNvSpPr/>
          <p:nvPr/>
        </p:nvSpPr>
        <p:spPr>
          <a:xfrm>
            <a:off x="1474842" y="5232997"/>
            <a:ext cx="9042861" cy="923330"/>
          </a:xfrm>
          <a:prstGeom prst="rect">
            <a:avLst/>
          </a:prstGeom>
          <a:noFill/>
        </p:spPr>
        <p:txBody>
          <a:bodyPr wrap="none" lIns="91440" tIns="45720" rIns="91440" bIns="45720">
            <a:spAutoFit/>
          </a:bodyPr>
          <a:lstStyle/>
          <a:p>
            <a:pPr algn="ctr"/>
            <a:r>
              <a:rPr lang="fr-FR" sz="5400" b="1" spc="50" dirty="0">
                <a:ln w="0"/>
                <a:solidFill>
                  <a:schemeClr val="bg2"/>
                </a:solidFill>
                <a:effectLst>
                  <a:innerShdw blurRad="63500" dist="50800" dir="13500000">
                    <a:srgbClr val="000000">
                      <a:alpha val="50000"/>
                    </a:srgbClr>
                  </a:innerShdw>
                </a:effectLst>
                <a:latin typeface="Franklin Gothic Heavy" panose="020B0903020102020204" pitchFamily="34" charset="0"/>
              </a:rPr>
              <a:t>Merci pour votre attention</a:t>
            </a:r>
          </a:p>
        </p:txBody>
      </p:sp>
    </p:spTree>
    <p:extLst>
      <p:ext uri="{BB962C8B-B14F-4D97-AF65-F5344CB8AC3E}">
        <p14:creationId xmlns:p14="http://schemas.microsoft.com/office/powerpoint/2010/main" val="204581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9EA6E-7C97-4239-BA27-59ADEEE01A84}"/>
              </a:ext>
            </a:extLst>
          </p:cNvPr>
          <p:cNvSpPr>
            <a:spLocks noGrp="1"/>
          </p:cNvSpPr>
          <p:nvPr>
            <p:ph type="title"/>
          </p:nvPr>
        </p:nvSpPr>
        <p:spPr>
          <a:xfrm>
            <a:off x="1429309" y="735303"/>
            <a:ext cx="9717206" cy="1119116"/>
          </a:xfrm>
        </p:spPr>
        <p:txBody>
          <a:bodyPr/>
          <a:lstStyle/>
          <a:p>
            <a:pPr algn="ctr"/>
            <a:r>
              <a:rPr lang="fr-FR" dirty="0">
                <a:latin typeface="Franklin Gothic Heavy" panose="020B0903020102020204" pitchFamily="34" charset="0"/>
              </a:rPr>
              <a:t>La sécurité humaine comme outil de défense de la Laïcité et des Droits de l’Homme… et de l’enfant</a:t>
            </a:r>
          </a:p>
        </p:txBody>
      </p:sp>
      <p:sp>
        <p:nvSpPr>
          <p:cNvPr id="7" name="Rectangle 6">
            <a:extLst>
              <a:ext uri="{FF2B5EF4-FFF2-40B4-BE49-F238E27FC236}">
                <a16:creationId xmlns:a16="http://schemas.microsoft.com/office/drawing/2014/main" id="{AF62D677-EA2F-4EFB-AB57-981E3C67E7B3}"/>
              </a:ext>
            </a:extLst>
          </p:cNvPr>
          <p:cNvSpPr/>
          <p:nvPr/>
        </p:nvSpPr>
        <p:spPr>
          <a:xfrm>
            <a:off x="3215357" y="2261805"/>
            <a:ext cx="8746137" cy="1754326"/>
          </a:xfrm>
          <a:prstGeom prst="rect">
            <a:avLst/>
          </a:prstGeom>
        </p:spPr>
        <p:txBody>
          <a:bodyPr wrap="square">
            <a:spAutoFit/>
          </a:bodyPr>
          <a:lstStyle/>
          <a:p>
            <a:pPr algn="just"/>
            <a:r>
              <a:rPr lang="fr-FR" dirty="0"/>
              <a:t>La </a:t>
            </a:r>
            <a:r>
              <a:rPr lang="fr-FR" b="1" dirty="0"/>
              <a:t>laïcité</a:t>
            </a:r>
            <a:r>
              <a:rPr lang="fr-FR" dirty="0"/>
              <a:t> (</a:t>
            </a:r>
            <a:r>
              <a:rPr lang="fr-FR" dirty="0" err="1"/>
              <a:t>laos</a:t>
            </a:r>
            <a:r>
              <a:rPr lang="fr-FR" dirty="0"/>
              <a:t> = peuple) a été pensée comme </a:t>
            </a:r>
            <a:r>
              <a:rPr lang="fr-FR" b="1" dirty="0"/>
              <a:t>liberté</a:t>
            </a:r>
            <a:r>
              <a:rPr lang="fr-FR" dirty="0"/>
              <a:t> d’expression, liberté de conscience et liberté de confession pour que ne se développent pas les communautarismes et que chacun vive ensemble en toute </a:t>
            </a:r>
            <a:r>
              <a:rPr lang="fr-FR" b="1" dirty="0"/>
              <a:t>fraternité</a:t>
            </a:r>
            <a:r>
              <a:rPr lang="fr-FR" dirty="0"/>
              <a:t> en visant </a:t>
            </a:r>
            <a:r>
              <a:rPr lang="fr-FR" b="1" dirty="0"/>
              <a:t>l’égalité</a:t>
            </a:r>
            <a:r>
              <a:rPr lang="fr-FR" dirty="0"/>
              <a:t> des chances et de traitement. Et pour atteindre ces objectifs, il est fondamental de favoriser la </a:t>
            </a:r>
            <a:r>
              <a:rPr lang="fr-FR" b="1" dirty="0"/>
              <a:t>sérénité</a:t>
            </a:r>
            <a:r>
              <a:rPr lang="fr-FR" dirty="0"/>
              <a:t> et l’harmonie des relations, garanties essentielles de paix.</a:t>
            </a:r>
          </a:p>
        </p:txBody>
      </p:sp>
      <p:pic>
        <p:nvPicPr>
          <p:cNvPr id="5" name="Image 4">
            <a:extLst>
              <a:ext uri="{FF2B5EF4-FFF2-40B4-BE49-F238E27FC236}">
                <a16:creationId xmlns:a16="http://schemas.microsoft.com/office/drawing/2014/main" id="{019EB791-4308-4FB9-BF9F-F5AA71B82BE0}"/>
              </a:ext>
            </a:extLst>
          </p:cNvPr>
          <p:cNvPicPr/>
          <p:nvPr/>
        </p:nvPicPr>
        <p:blipFill rotWithShape="1">
          <a:blip r:embed="rId2">
            <a:extLst>
              <a:ext uri="{28A0092B-C50C-407E-A947-70E740481C1C}">
                <a14:useLocalDpi xmlns:a14="http://schemas.microsoft.com/office/drawing/2010/main" val="0"/>
              </a:ext>
            </a:extLst>
          </a:blip>
          <a:srcRect r="2667"/>
          <a:stretch/>
        </p:blipFill>
        <p:spPr bwMode="auto">
          <a:xfrm>
            <a:off x="156681" y="2179124"/>
            <a:ext cx="2746940" cy="1754326"/>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FF9E26B1-E419-41FD-9ED8-1190840C5773}"/>
              </a:ext>
            </a:extLst>
          </p:cNvPr>
          <p:cNvPicPr/>
          <p:nvPr/>
        </p:nvPicPr>
        <p:blipFill>
          <a:blip r:embed="rId3">
            <a:extLst>
              <a:ext uri="{28A0092B-C50C-407E-A947-70E740481C1C}">
                <a14:useLocalDpi xmlns:a14="http://schemas.microsoft.com/office/drawing/2010/main" val="0"/>
              </a:ext>
            </a:extLst>
          </a:blip>
          <a:stretch>
            <a:fillRect/>
          </a:stretch>
        </p:blipFill>
        <p:spPr>
          <a:xfrm>
            <a:off x="9157937" y="4102675"/>
            <a:ext cx="2903220" cy="1816735"/>
          </a:xfrm>
          <a:prstGeom prst="rect">
            <a:avLst/>
          </a:prstGeom>
        </p:spPr>
      </p:pic>
      <p:sp>
        <p:nvSpPr>
          <p:cNvPr id="3" name="ZoneTexte 2">
            <a:extLst>
              <a:ext uri="{FF2B5EF4-FFF2-40B4-BE49-F238E27FC236}">
                <a16:creationId xmlns:a16="http://schemas.microsoft.com/office/drawing/2014/main" id="{73CFF55B-FFF3-48C1-99F2-081E0481A066}"/>
              </a:ext>
            </a:extLst>
          </p:cNvPr>
          <p:cNvSpPr txBox="1"/>
          <p:nvPr/>
        </p:nvSpPr>
        <p:spPr>
          <a:xfrm>
            <a:off x="230506" y="4016131"/>
            <a:ext cx="8746137" cy="2308324"/>
          </a:xfrm>
          <a:prstGeom prst="rect">
            <a:avLst/>
          </a:prstGeom>
          <a:noFill/>
        </p:spPr>
        <p:txBody>
          <a:bodyPr wrap="square" rtlCol="0">
            <a:spAutoFit/>
          </a:bodyPr>
          <a:lstStyle/>
          <a:p>
            <a:pPr algn="just"/>
            <a:r>
              <a:rPr lang="fr-FR" dirty="0"/>
              <a:t>Le </a:t>
            </a:r>
            <a:r>
              <a:rPr lang="fr-FR" b="1" dirty="0"/>
              <a:t>concept de sécurité humaine </a:t>
            </a:r>
            <a:r>
              <a:rPr lang="fr-FR" dirty="0"/>
              <a:t>porte sur les lignes de la </a:t>
            </a:r>
            <a:r>
              <a:rPr lang="fr-FR" b="1" dirty="0"/>
              <a:t>sécurité personnelle</a:t>
            </a:r>
            <a:r>
              <a:rPr lang="fr-FR" dirty="0"/>
              <a:t> (violence, criminalité), de la </a:t>
            </a:r>
            <a:r>
              <a:rPr lang="fr-FR" b="1" dirty="0"/>
              <a:t>sécurité économique </a:t>
            </a:r>
            <a:r>
              <a:rPr lang="fr-FR" dirty="0"/>
              <a:t>(pauvreté, chômage, exclusions), des </a:t>
            </a:r>
            <a:r>
              <a:rPr lang="fr-FR" b="1" dirty="0"/>
              <a:t>sécurités alimentaire et sanitaire </a:t>
            </a:r>
            <a:r>
              <a:rPr lang="fr-FR" dirty="0"/>
              <a:t>(famine, malnutrition, médicaments), de la </a:t>
            </a:r>
            <a:r>
              <a:rPr lang="fr-FR" b="1" dirty="0"/>
              <a:t>sécurité de l’environnement </a:t>
            </a:r>
            <a:r>
              <a:rPr lang="fr-FR" dirty="0"/>
              <a:t>(gestion des déchets, dérèglement climatique et catastrophes naturelles), des </a:t>
            </a:r>
            <a:r>
              <a:rPr lang="fr-FR" b="1" dirty="0"/>
              <a:t>sécurités communautaire et politique </a:t>
            </a:r>
            <a:r>
              <a:rPr lang="fr-FR" dirty="0"/>
              <a:t>(immixtion des dogmatismes religieux et des absolutismes politiques) en promouvant davantage encore la laïcité pour qu’elle ne soit reprise par des idées intégristes et extrémistes. </a:t>
            </a:r>
          </a:p>
        </p:txBody>
      </p:sp>
    </p:spTree>
    <p:extLst>
      <p:ext uri="{BB962C8B-B14F-4D97-AF65-F5344CB8AC3E}">
        <p14:creationId xmlns:p14="http://schemas.microsoft.com/office/powerpoint/2010/main" val="287186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a:xfrm>
            <a:off x="797169" y="621323"/>
            <a:ext cx="9589477" cy="1441939"/>
          </a:xfrm>
        </p:spPr>
        <p:txBody>
          <a:bodyPr/>
          <a:lstStyle/>
          <a:p>
            <a:pPr algn="ctr"/>
            <a:r>
              <a:rPr lang="fr-FR" dirty="0">
                <a:latin typeface="Franklin Gothic Heavy" panose="020B0903020102020204" pitchFamily="34" charset="0"/>
              </a:rPr>
              <a:t>Mission de l’école de la République</a:t>
            </a:r>
          </a:p>
        </p:txBody>
      </p:sp>
      <p:sp>
        <p:nvSpPr>
          <p:cNvPr id="3" name="Espace réservé du texte 2">
            <a:extLst>
              <a:ext uri="{FF2B5EF4-FFF2-40B4-BE49-F238E27FC236}">
                <a16:creationId xmlns:a16="http://schemas.microsoft.com/office/drawing/2014/main" id="{33CFFB2D-D655-4B65-B859-E9EDB112DB4B}"/>
              </a:ext>
            </a:extLst>
          </p:cNvPr>
          <p:cNvSpPr>
            <a:spLocks noGrp="1"/>
          </p:cNvSpPr>
          <p:nvPr>
            <p:ph type="body" idx="1"/>
          </p:nvPr>
        </p:nvSpPr>
        <p:spPr>
          <a:xfrm>
            <a:off x="4243138" y="2422462"/>
            <a:ext cx="7801926" cy="574058"/>
          </a:xfrm>
        </p:spPr>
        <p:txBody>
          <a:bodyPr/>
          <a:lstStyle/>
          <a:p>
            <a:pPr algn="ctr"/>
            <a:r>
              <a:rPr lang="fr-FR" b="1" dirty="0">
                <a:solidFill>
                  <a:srgbClr val="00B050"/>
                </a:solidFill>
                <a:effectLst>
                  <a:outerShdw blurRad="38100" dist="38100" dir="2700000" algn="tl">
                    <a:srgbClr val="000000">
                      <a:alpha val="43137"/>
                    </a:srgbClr>
                  </a:outerShdw>
                </a:effectLst>
              </a:rPr>
              <a:t>L’école, Maison de la Culture, est la conjugaison des trois temps…</a:t>
            </a:r>
          </a:p>
        </p:txBody>
      </p:sp>
      <p:sp>
        <p:nvSpPr>
          <p:cNvPr id="4" name="Espace réservé du contenu 3">
            <a:extLst>
              <a:ext uri="{FF2B5EF4-FFF2-40B4-BE49-F238E27FC236}">
                <a16:creationId xmlns:a16="http://schemas.microsoft.com/office/drawing/2014/main" id="{7AD2AC97-06E4-4C95-8428-18A77E7F2BEC}"/>
              </a:ext>
            </a:extLst>
          </p:cNvPr>
          <p:cNvSpPr>
            <a:spLocks noGrp="1"/>
          </p:cNvSpPr>
          <p:nvPr>
            <p:ph sz="half" idx="2"/>
          </p:nvPr>
        </p:nvSpPr>
        <p:spPr>
          <a:xfrm>
            <a:off x="5044867" y="3616197"/>
            <a:ext cx="7147133" cy="3241803"/>
          </a:xfrm>
        </p:spPr>
        <p:txBody>
          <a:bodyPr>
            <a:normAutofit/>
          </a:bodyPr>
          <a:lstStyle/>
          <a:p>
            <a:pPr algn="just"/>
            <a:r>
              <a:rPr lang="fr-FR" sz="2400" b="1" dirty="0"/>
              <a:t>Satisfaire les besoins </a:t>
            </a:r>
            <a:r>
              <a:rPr lang="fr-FR" sz="2400" dirty="0"/>
              <a:t>essentiels pour </a:t>
            </a:r>
            <a:r>
              <a:rPr lang="fr-FR" sz="2400" dirty="0">
                <a:effectLst>
                  <a:outerShdw blurRad="38100" dist="38100" dir="2700000" algn="tl">
                    <a:srgbClr val="000000">
                      <a:alpha val="43137"/>
                    </a:srgbClr>
                  </a:outerShdw>
                </a:effectLst>
              </a:rPr>
              <a:t>se cultiver </a:t>
            </a:r>
            <a:r>
              <a:rPr lang="fr-FR" sz="2400" dirty="0"/>
              <a:t>et se relier au passé </a:t>
            </a:r>
          </a:p>
          <a:p>
            <a:pPr algn="just"/>
            <a:r>
              <a:rPr lang="fr-FR" sz="2400" b="1" dirty="0"/>
              <a:t>Combler les appétits</a:t>
            </a:r>
            <a:r>
              <a:rPr lang="fr-FR" sz="2400" dirty="0"/>
              <a:t>, les désirs et les envies pour </a:t>
            </a:r>
            <a:r>
              <a:rPr lang="fr-FR" sz="2400" dirty="0">
                <a:effectLst>
                  <a:outerShdw blurRad="38100" dist="38100" dir="2700000" algn="tl">
                    <a:srgbClr val="000000">
                      <a:alpha val="43137"/>
                    </a:srgbClr>
                  </a:outerShdw>
                </a:effectLst>
              </a:rPr>
              <a:t>exister</a:t>
            </a:r>
            <a:r>
              <a:rPr lang="fr-FR" sz="2400" dirty="0"/>
              <a:t> et être au présent</a:t>
            </a:r>
          </a:p>
          <a:p>
            <a:pPr algn="just"/>
            <a:r>
              <a:rPr lang="fr-FR" sz="2400" b="1" dirty="0"/>
              <a:t>Vivre en communauté </a:t>
            </a:r>
            <a:r>
              <a:rPr lang="fr-FR" sz="2400" dirty="0"/>
              <a:t>pour </a:t>
            </a:r>
            <a:r>
              <a:rPr lang="fr-FR" sz="2400" dirty="0">
                <a:effectLst>
                  <a:outerShdw blurRad="38100" dist="38100" dir="2700000" algn="tl">
                    <a:srgbClr val="000000">
                      <a:alpha val="43137"/>
                    </a:srgbClr>
                  </a:outerShdw>
                </a:effectLst>
              </a:rPr>
              <a:t>se développer </a:t>
            </a:r>
            <a:r>
              <a:rPr lang="fr-FR" sz="2400" dirty="0"/>
              <a:t>en harmonie et grandir pour devenir et appréhender le futur.</a:t>
            </a:r>
          </a:p>
          <a:p>
            <a:pPr algn="just"/>
            <a:endParaRPr lang="fr-FR" dirty="0"/>
          </a:p>
          <a:p>
            <a:pPr algn="just"/>
            <a:endParaRPr lang="fr-FR" dirty="0"/>
          </a:p>
          <a:p>
            <a:pPr algn="just"/>
            <a:endParaRPr lang="fr-FR" dirty="0"/>
          </a:p>
        </p:txBody>
      </p:sp>
      <p:pic>
        <p:nvPicPr>
          <p:cNvPr id="1028" name="Picture 4" descr="RÃ©sultat de recherche d'images pour &quot;education nationale logo&quot;">
            <a:extLst>
              <a:ext uri="{FF2B5EF4-FFF2-40B4-BE49-F238E27FC236}">
                <a16:creationId xmlns:a16="http://schemas.microsoft.com/office/drawing/2014/main" id="{5C2D6A67-7B04-4159-9804-A7354B0AF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73" y="2629000"/>
            <a:ext cx="3537649" cy="194570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71B5616B-F16B-4A59-BA02-39E2B554E6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4242" y="4617718"/>
            <a:ext cx="3099553" cy="1758462"/>
          </a:xfrm>
          <a:prstGeom prst="rect">
            <a:avLst/>
          </a:prstGeom>
          <a:noFill/>
        </p:spPr>
      </p:pic>
      <p:sp>
        <p:nvSpPr>
          <p:cNvPr id="7" name="ZoneTexte 6">
            <a:extLst>
              <a:ext uri="{FF2B5EF4-FFF2-40B4-BE49-F238E27FC236}">
                <a16:creationId xmlns:a16="http://schemas.microsoft.com/office/drawing/2014/main" id="{2272AD33-1A81-4FC2-B3F4-66C75FB53D64}"/>
              </a:ext>
            </a:extLst>
          </p:cNvPr>
          <p:cNvSpPr txBox="1"/>
          <p:nvPr/>
        </p:nvSpPr>
        <p:spPr>
          <a:xfrm>
            <a:off x="4451684" y="2996520"/>
            <a:ext cx="7740316" cy="646331"/>
          </a:xfrm>
          <a:prstGeom prst="rect">
            <a:avLst/>
          </a:prstGeom>
          <a:noFill/>
        </p:spPr>
        <p:txBody>
          <a:bodyPr wrap="square" rtlCol="0">
            <a:spAutoFit/>
          </a:bodyPr>
          <a:lstStyle/>
          <a:p>
            <a:r>
              <a:rPr lang="fr-FR" b="1" i="1" dirty="0">
                <a:solidFill>
                  <a:srgbClr val="0070C0"/>
                </a:solidFill>
              </a:rPr>
              <a:t>L’école de Jules FERRY : Instruction obligatoire et gratuite de tous les élèves de 06 à 13 ans et préparation à leur vie citoyenne.</a:t>
            </a:r>
          </a:p>
        </p:txBody>
      </p:sp>
      <p:sp>
        <p:nvSpPr>
          <p:cNvPr id="8" name="Rectangle 7">
            <a:extLst>
              <a:ext uri="{FF2B5EF4-FFF2-40B4-BE49-F238E27FC236}">
                <a16:creationId xmlns:a16="http://schemas.microsoft.com/office/drawing/2014/main" id="{21514D07-F777-4198-A8BC-4339C2A373F4}"/>
              </a:ext>
            </a:extLst>
          </p:cNvPr>
          <p:cNvSpPr/>
          <p:nvPr/>
        </p:nvSpPr>
        <p:spPr>
          <a:xfrm>
            <a:off x="892804" y="6458389"/>
            <a:ext cx="9493842" cy="388824"/>
          </a:xfrm>
          <a:prstGeom prst="rect">
            <a:avLst/>
          </a:prstGeom>
        </p:spPr>
        <p:txBody>
          <a:bodyPr wrap="square">
            <a:spAutoFit/>
          </a:bodyPr>
          <a:lstStyle/>
          <a:p>
            <a:pPr algn="just">
              <a:lnSpc>
                <a:spcPct val="115000"/>
              </a:lnSpc>
              <a:spcAft>
                <a:spcPts val="0"/>
              </a:spcAft>
            </a:pPr>
            <a:r>
              <a:rPr lang="fr-CA" b="1" i="1" dirty="0">
                <a:solidFill>
                  <a:srgbClr val="C00000"/>
                </a:solidFill>
                <a:latin typeface="Century Gothic" panose="020B0502020202020204" pitchFamily="34" charset="0"/>
                <a:ea typeface="Calibri" panose="020F0502020204030204" pitchFamily="34" charset="0"/>
                <a:cs typeface="TimesNewRomanPSMT"/>
              </a:rPr>
              <a:t>« L’homme ne peut devenir homme que par l’éducation. », 1766, Emmanuel KANT</a:t>
            </a:r>
            <a:endParaRPr lang="fr-FR" b="1" i="1"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8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a:xfrm>
            <a:off x="797169" y="621323"/>
            <a:ext cx="9589477" cy="1441939"/>
          </a:xfrm>
        </p:spPr>
        <p:txBody>
          <a:bodyPr/>
          <a:lstStyle/>
          <a:p>
            <a:pPr algn="ctr"/>
            <a:r>
              <a:rPr lang="fr-FR" dirty="0">
                <a:latin typeface="Franklin Gothic Heavy" panose="020B0903020102020204" pitchFamily="34" charset="0"/>
              </a:rPr>
              <a:t>L’école d’aujourd’hui</a:t>
            </a:r>
          </a:p>
        </p:txBody>
      </p:sp>
      <p:sp>
        <p:nvSpPr>
          <p:cNvPr id="3" name="Espace réservé du texte 2">
            <a:extLst>
              <a:ext uri="{FF2B5EF4-FFF2-40B4-BE49-F238E27FC236}">
                <a16:creationId xmlns:a16="http://schemas.microsoft.com/office/drawing/2014/main" id="{33CFFB2D-D655-4B65-B859-E9EDB112DB4B}"/>
              </a:ext>
            </a:extLst>
          </p:cNvPr>
          <p:cNvSpPr>
            <a:spLocks noGrp="1"/>
          </p:cNvSpPr>
          <p:nvPr>
            <p:ph type="body" idx="1"/>
          </p:nvPr>
        </p:nvSpPr>
        <p:spPr>
          <a:xfrm>
            <a:off x="0" y="2156975"/>
            <a:ext cx="4026568" cy="574058"/>
          </a:xfrm>
        </p:spPr>
        <p:txBody>
          <a:bodyPr/>
          <a:lstStyle/>
          <a:p>
            <a:pPr algn="ctr"/>
            <a:r>
              <a:rPr lang="fr-FR" b="1" dirty="0">
                <a:solidFill>
                  <a:srgbClr val="00B050"/>
                </a:solidFill>
                <a:effectLst>
                  <a:outerShdw blurRad="38100" dist="38100" dir="2700000" algn="tl">
                    <a:srgbClr val="000000">
                      <a:alpha val="43137"/>
                    </a:srgbClr>
                  </a:outerShdw>
                </a:effectLst>
              </a:rPr>
              <a:t>Que veulent les parents ?</a:t>
            </a:r>
          </a:p>
        </p:txBody>
      </p:sp>
      <p:sp>
        <p:nvSpPr>
          <p:cNvPr id="8" name="Rectangle 7">
            <a:extLst>
              <a:ext uri="{FF2B5EF4-FFF2-40B4-BE49-F238E27FC236}">
                <a16:creationId xmlns:a16="http://schemas.microsoft.com/office/drawing/2014/main" id="{21514D07-F777-4198-A8BC-4339C2A373F4}"/>
              </a:ext>
            </a:extLst>
          </p:cNvPr>
          <p:cNvSpPr/>
          <p:nvPr/>
        </p:nvSpPr>
        <p:spPr>
          <a:xfrm>
            <a:off x="0" y="6134402"/>
            <a:ext cx="12087726" cy="707053"/>
          </a:xfrm>
          <a:prstGeom prst="rect">
            <a:avLst/>
          </a:prstGeom>
        </p:spPr>
        <p:txBody>
          <a:bodyPr wrap="square">
            <a:spAutoFit/>
          </a:bodyPr>
          <a:lstStyle/>
          <a:p>
            <a:pPr algn="just">
              <a:lnSpc>
                <a:spcPct val="115000"/>
              </a:lnSpc>
              <a:spcAft>
                <a:spcPts val="0"/>
              </a:spcAft>
            </a:pPr>
            <a:r>
              <a:rPr lang="fr-CA" b="1" i="1" dirty="0">
                <a:solidFill>
                  <a:srgbClr val="C00000"/>
                </a:solidFill>
                <a:latin typeface="Century Gothic" panose="020B0502020202020204" pitchFamily="34" charset="0"/>
                <a:ea typeface="Calibri" panose="020F0502020204030204" pitchFamily="34" charset="0"/>
                <a:cs typeface="TimesNewRomanPSMT"/>
              </a:rPr>
              <a:t>« L</a:t>
            </a:r>
            <a:r>
              <a:rPr lang="fr-FR" b="1" i="1" dirty="0">
                <a:solidFill>
                  <a:srgbClr val="C00000"/>
                </a:solidFill>
                <a:latin typeface="Century Gothic" panose="020B0502020202020204" pitchFamily="34" charset="0"/>
                <a:ea typeface="Calibri" panose="020F0502020204030204" pitchFamily="34" charset="0"/>
                <a:cs typeface="TimesNewRomanPSMT"/>
              </a:rPr>
              <a:t>a société doit au peuple l’instruction publique comme moyen de perfectionner l’espèce humaine. »</a:t>
            </a:r>
            <a:r>
              <a:rPr lang="fr-CA" b="1" i="1" dirty="0">
                <a:solidFill>
                  <a:srgbClr val="C00000"/>
                </a:solidFill>
                <a:latin typeface="Century Gothic" panose="020B0502020202020204" pitchFamily="34" charset="0"/>
                <a:ea typeface="Calibri" panose="020F0502020204030204" pitchFamily="34" charset="0"/>
                <a:cs typeface="TimesNewRomanPSMT"/>
              </a:rPr>
              <a:t>, 1792, CONDORCET</a:t>
            </a:r>
            <a:endParaRPr lang="fr-FR" b="1" i="1"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endParaRPr>
          </a:p>
        </p:txBody>
      </p:sp>
      <p:pic>
        <p:nvPicPr>
          <p:cNvPr id="2049" name="Image 4" descr="Afficher l'image d'origine">
            <a:extLst>
              <a:ext uri="{FF2B5EF4-FFF2-40B4-BE49-F238E27FC236}">
                <a16:creationId xmlns:a16="http://schemas.microsoft.com/office/drawing/2014/main" id="{B6DB6539-5048-438A-827B-1EBB5D6DA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48"/>
          <a:stretch>
            <a:fillRect/>
          </a:stretch>
        </p:blipFill>
        <p:spPr bwMode="auto">
          <a:xfrm>
            <a:off x="198308" y="2979025"/>
            <a:ext cx="1647825" cy="15541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895B474-CB04-434D-B17A-75FCA91652A5}"/>
              </a:ext>
            </a:extLst>
          </p:cNvPr>
          <p:cNvSpPr>
            <a:spLocks noChangeArrowheads="1"/>
          </p:cNvSpPr>
          <p:nvPr/>
        </p:nvSpPr>
        <p:spPr bwMode="auto">
          <a:xfrm>
            <a:off x="4002323" y="3756106"/>
            <a:ext cx="4026568" cy="57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50784"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B050"/>
                </a:solidFill>
                <a:effectLst>
                  <a:outerShdw blurRad="38100" dist="38100" dir="2700000" algn="tl">
                    <a:srgbClr val="000000">
                      <a:alpha val="43137"/>
                    </a:srgbClr>
                  </a:outerShdw>
                </a:effectLst>
                <a:latin typeface="+mn-lt"/>
                <a:ea typeface="Times New Roman" panose="02020603050405020304" pitchFamily="18" charset="0"/>
              </a:rPr>
              <a:t>Que faut-il enseigner ?</a:t>
            </a:r>
          </a:p>
        </p:txBody>
      </p:sp>
      <p:sp>
        <p:nvSpPr>
          <p:cNvPr id="11" name="Espace réservé du contenu 10">
            <a:extLst>
              <a:ext uri="{FF2B5EF4-FFF2-40B4-BE49-F238E27FC236}">
                <a16:creationId xmlns:a16="http://schemas.microsoft.com/office/drawing/2014/main" id="{F27B3B58-EEB6-43F5-A613-CB10BA1C6CF4}"/>
              </a:ext>
            </a:extLst>
          </p:cNvPr>
          <p:cNvSpPr>
            <a:spLocks noGrp="1"/>
          </p:cNvSpPr>
          <p:nvPr>
            <p:ph sz="half" idx="2"/>
          </p:nvPr>
        </p:nvSpPr>
        <p:spPr>
          <a:xfrm>
            <a:off x="1846132" y="2733046"/>
            <a:ext cx="10345868" cy="1441940"/>
          </a:xfrm>
        </p:spPr>
        <p:txBody>
          <a:bodyPr>
            <a:normAutofit/>
          </a:bodyPr>
          <a:lstStyle/>
          <a:p>
            <a:pPr marL="0" indent="0" algn="just">
              <a:buNone/>
            </a:pPr>
            <a:r>
              <a:rPr lang="fr-FR" altLang="fr-FR" sz="2900" i="1" dirty="0">
                <a:solidFill>
                  <a:schemeClr val="tx1"/>
                </a:solidFill>
                <a:latin typeface="+mj-lt"/>
                <a:ea typeface="Times New Roman" panose="02020603050405020304" pitchFamily="18" charset="0"/>
                <a:cs typeface="Times New Roman" panose="02020603050405020304" pitchFamily="18" charset="0"/>
              </a:rPr>
              <a:t>	Aujourd’hui, l’enjeu scolaire est devenu l’une des priorités des familles, </a:t>
            </a:r>
            <a:endParaRPr lang="fr-FR" altLang="fr-FR" sz="2900" i="1" dirty="0">
              <a:solidFill>
                <a:srgbClr val="94B6D2"/>
              </a:solidFill>
              <a:latin typeface="+mj-lt"/>
              <a:ea typeface="Times New Roman" panose="02020603050405020304" pitchFamily="18" charset="0"/>
            </a:endParaRPr>
          </a:p>
          <a:p>
            <a:pPr algn="just"/>
            <a:endParaRPr lang="fr-FR" dirty="0"/>
          </a:p>
        </p:txBody>
      </p:sp>
      <p:sp>
        <p:nvSpPr>
          <p:cNvPr id="12" name="Rectangle 11">
            <a:extLst>
              <a:ext uri="{FF2B5EF4-FFF2-40B4-BE49-F238E27FC236}">
                <a16:creationId xmlns:a16="http://schemas.microsoft.com/office/drawing/2014/main" id="{4089C442-3351-4561-8E40-99BF550C561C}"/>
              </a:ext>
            </a:extLst>
          </p:cNvPr>
          <p:cNvSpPr/>
          <p:nvPr/>
        </p:nvSpPr>
        <p:spPr>
          <a:xfrm>
            <a:off x="198308" y="4611729"/>
            <a:ext cx="8197547" cy="1384995"/>
          </a:xfrm>
          <a:prstGeom prst="rect">
            <a:avLst/>
          </a:prstGeom>
        </p:spPr>
        <p:txBody>
          <a:bodyPr wrap="square">
            <a:spAutoFit/>
          </a:bodyPr>
          <a:lstStyle/>
          <a:p>
            <a:pPr algn="just" defTabSz="914400" eaLnBrk="0" fontAlgn="base" hangingPunct="0">
              <a:spcBef>
                <a:spcPct val="0"/>
              </a:spcBef>
              <a:spcAft>
                <a:spcPct val="0"/>
              </a:spcAft>
            </a:pPr>
            <a:r>
              <a:rPr lang="fr-FR" altLang="fr-FR" sz="2800" i="1" dirty="0">
                <a:latin typeface="+mj-lt"/>
                <a:ea typeface="Times New Roman" panose="02020603050405020304" pitchFamily="18" charset="0"/>
                <a:cs typeface="Times New Roman" panose="02020603050405020304" pitchFamily="18" charset="0"/>
              </a:rPr>
              <a:t>Depuis plus de trente ans, la démocratisation de l’enseignement a nourri un débat récurrent sur ce qui doit être enseigné. </a:t>
            </a:r>
            <a:endParaRPr lang="fr-FR" altLang="fr-FR" sz="2800" i="1" dirty="0">
              <a:latin typeface="+mj-lt"/>
            </a:endParaRPr>
          </a:p>
        </p:txBody>
      </p:sp>
      <p:pic>
        <p:nvPicPr>
          <p:cNvPr id="16" name="Image 15">
            <a:extLst>
              <a:ext uri="{FF2B5EF4-FFF2-40B4-BE49-F238E27FC236}">
                <a16:creationId xmlns:a16="http://schemas.microsoft.com/office/drawing/2014/main" id="{E215FF25-6DEA-4B32-AE6D-E73B297664AC}"/>
              </a:ext>
            </a:extLst>
          </p:cNvPr>
          <p:cNvPicPr/>
          <p:nvPr/>
        </p:nvPicPr>
        <p:blipFill>
          <a:blip r:embed="rId3" cstate="print"/>
          <a:stretch>
            <a:fillRect/>
          </a:stretch>
        </p:blipFill>
        <p:spPr>
          <a:xfrm>
            <a:off x="8395855" y="3429000"/>
            <a:ext cx="3597837" cy="2636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797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C9CD-3DF5-4138-8C94-CA0480E1736C}"/>
              </a:ext>
            </a:extLst>
          </p:cNvPr>
          <p:cNvSpPr>
            <a:spLocks noGrp="1"/>
          </p:cNvSpPr>
          <p:nvPr>
            <p:ph type="title"/>
          </p:nvPr>
        </p:nvSpPr>
        <p:spPr>
          <a:xfrm>
            <a:off x="797169" y="621323"/>
            <a:ext cx="9589477" cy="1441939"/>
          </a:xfrm>
        </p:spPr>
        <p:txBody>
          <a:bodyPr/>
          <a:lstStyle/>
          <a:p>
            <a:pPr algn="ctr"/>
            <a:r>
              <a:rPr lang="fr-FR" dirty="0">
                <a:latin typeface="Franklin Gothic Heavy" panose="020B0903020102020204" pitchFamily="34" charset="0"/>
              </a:rPr>
              <a:t>L’école demain</a:t>
            </a:r>
            <a:br>
              <a:rPr lang="fr-FR" dirty="0">
                <a:latin typeface="Franklin Gothic Heavy" panose="020B0903020102020204" pitchFamily="34" charset="0"/>
              </a:rPr>
            </a:br>
            <a:r>
              <a:rPr lang="fr-FR" sz="2000" i="1" dirty="0">
                <a:solidFill>
                  <a:schemeClr val="accent6">
                    <a:lumMod val="60000"/>
                    <a:lumOff val="40000"/>
                  </a:schemeClr>
                </a:solidFill>
                <a:latin typeface="Franklin Gothic Heavy" panose="020B0903020102020204" pitchFamily="34" charset="0"/>
              </a:rPr>
              <a:t>L’école du futur, le futur de l’école</a:t>
            </a:r>
          </a:p>
        </p:txBody>
      </p:sp>
      <p:sp>
        <p:nvSpPr>
          <p:cNvPr id="8" name="Rectangle 7">
            <a:extLst>
              <a:ext uri="{FF2B5EF4-FFF2-40B4-BE49-F238E27FC236}">
                <a16:creationId xmlns:a16="http://schemas.microsoft.com/office/drawing/2014/main" id="{21514D07-F777-4198-A8BC-4339C2A373F4}"/>
              </a:ext>
            </a:extLst>
          </p:cNvPr>
          <p:cNvSpPr/>
          <p:nvPr/>
        </p:nvSpPr>
        <p:spPr>
          <a:xfrm>
            <a:off x="0" y="6134402"/>
            <a:ext cx="12087726" cy="388504"/>
          </a:xfrm>
          <a:prstGeom prst="rect">
            <a:avLst/>
          </a:prstGeom>
        </p:spPr>
        <p:txBody>
          <a:bodyPr wrap="square">
            <a:spAutoFit/>
          </a:bodyPr>
          <a:lstStyle/>
          <a:p>
            <a:pPr algn="just">
              <a:lnSpc>
                <a:spcPct val="115000"/>
              </a:lnSpc>
              <a:spcAft>
                <a:spcPts val="0"/>
              </a:spcAft>
            </a:pPr>
            <a:r>
              <a:rPr lang="fr-CA" b="1" i="1" dirty="0">
                <a:solidFill>
                  <a:srgbClr val="C00000"/>
                </a:solidFill>
                <a:latin typeface="Century Gothic" panose="020B0502020202020204" pitchFamily="34" charset="0"/>
                <a:ea typeface="Calibri" panose="020F0502020204030204" pitchFamily="34" charset="0"/>
                <a:cs typeface="TimesNewRomanPSMT"/>
              </a:rPr>
              <a:t>« </a:t>
            </a:r>
            <a:r>
              <a:rPr lang="fr-FR" b="1" i="1" dirty="0">
                <a:solidFill>
                  <a:srgbClr val="C00000"/>
                </a:solidFill>
                <a:latin typeface="Century Gothic" panose="020B0502020202020204" pitchFamily="34" charset="0"/>
                <a:ea typeface="Calibri" panose="020F0502020204030204" pitchFamily="34" charset="0"/>
                <a:cs typeface="TimesNewRomanPSMT"/>
              </a:rPr>
              <a:t>A l’école, on n’apprend pas à philosopher, on apprend l’histoire de la philosophie. » 1766 Emmanuel KANT</a:t>
            </a:r>
            <a:endParaRPr lang="fr-FR" b="1" i="1"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 name="Espace réservé du contenu 10">
            <a:extLst>
              <a:ext uri="{FF2B5EF4-FFF2-40B4-BE49-F238E27FC236}">
                <a16:creationId xmlns:a16="http://schemas.microsoft.com/office/drawing/2014/main" id="{F27B3B58-EEB6-43F5-A613-CB10BA1C6CF4}"/>
              </a:ext>
            </a:extLst>
          </p:cNvPr>
          <p:cNvSpPr>
            <a:spLocks noGrp="1"/>
          </p:cNvSpPr>
          <p:nvPr>
            <p:ph sz="half" idx="2"/>
          </p:nvPr>
        </p:nvSpPr>
        <p:spPr>
          <a:xfrm>
            <a:off x="304800" y="2310064"/>
            <a:ext cx="11718757" cy="3704022"/>
          </a:xfrm>
        </p:spPr>
        <p:txBody>
          <a:bodyPr>
            <a:normAutofit fontScale="32500" lnSpcReduction="20000"/>
          </a:bodyPr>
          <a:lstStyle/>
          <a:p>
            <a:pPr marL="0" indent="0" algn="just">
              <a:lnSpc>
                <a:spcPct val="134000"/>
              </a:lnSpc>
              <a:buNone/>
            </a:pPr>
            <a:r>
              <a:rPr lang="fr-FR" altLang="fr-FR" sz="5600" i="1" dirty="0">
                <a:solidFill>
                  <a:schemeClr val="tx1"/>
                </a:solidFill>
                <a:latin typeface="+mj-lt"/>
                <a:ea typeface="Times New Roman" panose="02020603050405020304" pitchFamily="18" charset="0"/>
                <a:cs typeface="Times New Roman" panose="02020603050405020304" pitchFamily="18" charset="0"/>
              </a:rPr>
              <a:t>L’instruction permet aux peuples de se libérer des jougs en préparant à la citoyenneté par la connaissance de soi. En effet, </a:t>
            </a:r>
            <a:r>
              <a:rPr lang="fr-FR" altLang="fr-FR" sz="5600" b="1" i="1" dirty="0">
                <a:solidFill>
                  <a:schemeClr val="tx1"/>
                </a:solidFill>
                <a:latin typeface="+mj-lt"/>
                <a:ea typeface="Times New Roman" panose="02020603050405020304" pitchFamily="18" charset="0"/>
                <a:cs typeface="Times New Roman" panose="02020603050405020304" pitchFamily="18" charset="0"/>
              </a:rPr>
              <a:t>Apprendre à penser librement par soi-même </a:t>
            </a:r>
            <a:r>
              <a:rPr lang="fr-FR" altLang="fr-FR" sz="5600" i="1" dirty="0">
                <a:solidFill>
                  <a:schemeClr val="tx1"/>
                </a:solidFill>
                <a:latin typeface="+mj-lt"/>
                <a:ea typeface="Times New Roman" panose="02020603050405020304" pitchFamily="18" charset="0"/>
                <a:cs typeface="Times New Roman" panose="02020603050405020304" pitchFamily="18" charset="0"/>
              </a:rPr>
              <a:t>est une fonction essentielle pour le bien mieux vivre ensemble. </a:t>
            </a:r>
          </a:p>
          <a:p>
            <a:pPr marL="0" indent="0" algn="just">
              <a:lnSpc>
                <a:spcPct val="134000"/>
              </a:lnSpc>
              <a:buNone/>
            </a:pPr>
            <a:r>
              <a:rPr lang="fr-FR" altLang="fr-FR" sz="5600" i="1" dirty="0">
                <a:solidFill>
                  <a:schemeClr val="tx1"/>
                </a:solidFill>
                <a:latin typeface="+mj-lt"/>
                <a:ea typeface="Times New Roman" panose="02020603050405020304" pitchFamily="18" charset="0"/>
                <a:cs typeface="Times New Roman" panose="02020603050405020304" pitchFamily="18" charset="0"/>
              </a:rPr>
              <a:t>L’école </a:t>
            </a:r>
            <a:r>
              <a:rPr lang="fr-FR" altLang="fr-FR" sz="5600" i="1" u="sng" dirty="0">
                <a:solidFill>
                  <a:schemeClr val="tx1"/>
                </a:solidFill>
                <a:latin typeface="+mj-lt"/>
                <a:ea typeface="Times New Roman" panose="02020603050405020304" pitchFamily="18" charset="0"/>
                <a:cs typeface="Times New Roman" panose="02020603050405020304" pitchFamily="18" charset="0"/>
              </a:rPr>
              <a:t>Inclusive</a:t>
            </a:r>
            <a:r>
              <a:rPr lang="fr-FR" altLang="fr-FR" sz="5600" i="1" dirty="0">
                <a:solidFill>
                  <a:schemeClr val="tx1"/>
                </a:solidFill>
                <a:latin typeface="+mj-lt"/>
                <a:ea typeface="Times New Roman" panose="02020603050405020304" pitchFamily="18" charset="0"/>
                <a:cs typeface="Times New Roman" panose="02020603050405020304" pitchFamily="18" charset="0"/>
              </a:rPr>
              <a:t> doit continuer à être un repère et un modèle pour ne pas perdre son triple A : </a:t>
            </a:r>
          </a:p>
          <a:p>
            <a:pPr marL="0" indent="0" algn="just">
              <a:lnSpc>
                <a:spcPct val="134000"/>
              </a:lnSpc>
              <a:spcBef>
                <a:spcPts val="0"/>
              </a:spcBef>
              <a:buNone/>
            </a:pPr>
            <a:r>
              <a:rPr lang="fr-FR" altLang="fr-FR" sz="5600" b="1" i="1" dirty="0">
                <a:solidFill>
                  <a:schemeClr val="tx1"/>
                </a:solidFill>
                <a:latin typeface="+mj-lt"/>
                <a:ea typeface="Times New Roman" panose="02020603050405020304" pitchFamily="18" charset="0"/>
                <a:cs typeface="Times New Roman" panose="02020603050405020304" pitchFamily="18" charset="0"/>
              </a:rPr>
              <a:t>Apprendre</a:t>
            </a:r>
            <a:r>
              <a:rPr lang="fr-FR" altLang="fr-FR" sz="5600" i="1" dirty="0">
                <a:solidFill>
                  <a:schemeClr val="tx1"/>
                </a:solidFill>
                <a:latin typeface="+mj-lt"/>
                <a:ea typeface="Times New Roman" panose="02020603050405020304" pitchFamily="18" charset="0"/>
                <a:cs typeface="Times New Roman" panose="02020603050405020304" pitchFamily="18" charset="0"/>
              </a:rPr>
              <a:t> : L’apprentissage de nouvelles connaissances est permanent et une marque progressive formant l’homme. C’est l’</a:t>
            </a:r>
            <a:r>
              <a:rPr lang="fr-FR" altLang="fr-FR" sz="5600" b="1" i="1" dirty="0">
                <a:solidFill>
                  <a:schemeClr val="tx1"/>
                </a:solidFill>
                <a:latin typeface="+mj-lt"/>
                <a:ea typeface="Times New Roman" panose="02020603050405020304" pitchFamily="18" charset="0"/>
                <a:cs typeface="Times New Roman" panose="02020603050405020304" pitchFamily="18" charset="0"/>
              </a:rPr>
              <a:t>inférence</a:t>
            </a:r>
            <a:r>
              <a:rPr lang="fr-FR" altLang="fr-FR" sz="5600" i="1" dirty="0">
                <a:solidFill>
                  <a:schemeClr val="tx1"/>
                </a:solidFill>
                <a:latin typeface="+mj-lt"/>
                <a:ea typeface="Times New Roman" panose="02020603050405020304" pitchFamily="18" charset="0"/>
                <a:cs typeface="Times New Roman" panose="02020603050405020304" pitchFamily="18" charset="0"/>
              </a:rPr>
              <a:t> qui permet de relier l’imaginaire à la réalité, la connaissance au savoir. (de l’idéal à la réalité, thèse de Jean Jaurès en 1898)  </a:t>
            </a:r>
          </a:p>
          <a:p>
            <a:pPr marL="0" indent="0" algn="just">
              <a:lnSpc>
                <a:spcPct val="134000"/>
              </a:lnSpc>
              <a:spcBef>
                <a:spcPts val="0"/>
              </a:spcBef>
              <a:buNone/>
            </a:pPr>
            <a:r>
              <a:rPr lang="fr-FR" altLang="fr-FR" sz="5600" b="1" i="1" dirty="0">
                <a:solidFill>
                  <a:schemeClr val="tx1"/>
                </a:solidFill>
                <a:latin typeface="+mj-lt"/>
                <a:ea typeface="Times New Roman" panose="02020603050405020304" pitchFamily="18" charset="0"/>
                <a:cs typeface="Times New Roman" panose="02020603050405020304" pitchFamily="18" charset="0"/>
              </a:rPr>
              <a:t>Adapter</a:t>
            </a:r>
            <a:r>
              <a:rPr lang="fr-FR" altLang="fr-FR" sz="5600" i="1" dirty="0">
                <a:solidFill>
                  <a:schemeClr val="tx1"/>
                </a:solidFill>
                <a:latin typeface="+mj-lt"/>
                <a:ea typeface="Times New Roman" panose="02020603050405020304" pitchFamily="18" charset="0"/>
                <a:cs typeface="Times New Roman" panose="02020603050405020304" pitchFamily="18" charset="0"/>
              </a:rPr>
              <a:t> : La compréhension est liée à l’expérimentation. C’est le </a:t>
            </a:r>
            <a:r>
              <a:rPr lang="fr-FR" altLang="fr-FR" sz="5600" b="1" i="1" dirty="0">
                <a:solidFill>
                  <a:schemeClr val="tx1"/>
                </a:solidFill>
                <a:latin typeface="+mj-lt"/>
                <a:ea typeface="Times New Roman" panose="02020603050405020304" pitchFamily="18" charset="0"/>
                <a:cs typeface="Times New Roman" panose="02020603050405020304" pitchFamily="18" charset="0"/>
              </a:rPr>
              <a:t>différentiel</a:t>
            </a:r>
            <a:r>
              <a:rPr lang="fr-FR" altLang="fr-FR" sz="5600" i="1" dirty="0">
                <a:solidFill>
                  <a:schemeClr val="tx1"/>
                </a:solidFill>
                <a:latin typeface="+mj-lt"/>
                <a:ea typeface="Times New Roman" panose="02020603050405020304" pitchFamily="18" charset="0"/>
                <a:cs typeface="Times New Roman" panose="02020603050405020304" pitchFamily="18" charset="0"/>
              </a:rPr>
              <a:t> qui permet de conjuguer savoir et mémorisation. (des connaissances aux savoirs, José Gomez 2000) </a:t>
            </a:r>
          </a:p>
          <a:p>
            <a:pPr marL="0" indent="0" algn="just">
              <a:lnSpc>
                <a:spcPct val="134000"/>
              </a:lnSpc>
              <a:spcBef>
                <a:spcPts val="0"/>
              </a:spcBef>
              <a:buNone/>
            </a:pPr>
            <a:r>
              <a:rPr lang="fr-FR" altLang="fr-FR" sz="5600" b="1" i="1" dirty="0">
                <a:solidFill>
                  <a:schemeClr val="tx1"/>
                </a:solidFill>
                <a:latin typeface="+mj-lt"/>
                <a:ea typeface="Times New Roman" panose="02020603050405020304" pitchFamily="18" charset="0"/>
                <a:cs typeface="Times New Roman" panose="02020603050405020304" pitchFamily="18" charset="0"/>
              </a:rPr>
              <a:t>Admettre</a:t>
            </a:r>
            <a:r>
              <a:rPr lang="fr-FR" altLang="fr-FR" sz="5600" i="1" dirty="0">
                <a:solidFill>
                  <a:schemeClr val="tx1"/>
                </a:solidFill>
                <a:latin typeface="+mj-lt"/>
                <a:ea typeface="Times New Roman" panose="02020603050405020304" pitchFamily="18" charset="0"/>
                <a:cs typeface="Times New Roman" panose="02020603050405020304" pitchFamily="18" charset="0"/>
              </a:rPr>
              <a:t> : La connaissance apprise, adaptée et expérimentée devient le nouveau </a:t>
            </a:r>
            <a:br>
              <a:rPr lang="fr-FR" altLang="fr-FR" sz="5600" i="1" dirty="0">
                <a:solidFill>
                  <a:schemeClr val="tx1"/>
                </a:solidFill>
                <a:latin typeface="+mj-lt"/>
                <a:ea typeface="Times New Roman" panose="02020603050405020304" pitchFamily="18" charset="0"/>
                <a:cs typeface="Times New Roman" panose="02020603050405020304" pitchFamily="18" charset="0"/>
              </a:rPr>
            </a:br>
            <a:r>
              <a:rPr lang="fr-FR" altLang="fr-FR" sz="5600" i="1" dirty="0">
                <a:solidFill>
                  <a:schemeClr val="tx1"/>
                </a:solidFill>
                <a:latin typeface="+mj-lt"/>
                <a:ea typeface="Times New Roman" panose="02020603050405020304" pitchFamily="18" charset="0"/>
                <a:cs typeface="Times New Roman" panose="02020603050405020304" pitchFamily="18" charset="0"/>
              </a:rPr>
              <a:t>alors le nouveau  </a:t>
            </a:r>
            <a:r>
              <a:rPr lang="fr-FR" altLang="fr-FR" sz="5600" b="1" i="1" dirty="0">
                <a:solidFill>
                  <a:schemeClr val="tx1"/>
                </a:solidFill>
                <a:latin typeface="+mj-lt"/>
                <a:ea typeface="Times New Roman" panose="02020603050405020304" pitchFamily="18" charset="0"/>
                <a:cs typeface="Times New Roman" panose="02020603050405020304" pitchFamily="18" charset="0"/>
              </a:rPr>
              <a:t>référentiel </a:t>
            </a:r>
            <a:r>
              <a:rPr lang="fr-FR" altLang="fr-FR" sz="5600" i="1" dirty="0">
                <a:solidFill>
                  <a:schemeClr val="tx1"/>
                </a:solidFill>
                <a:latin typeface="+mj-lt"/>
                <a:ea typeface="Times New Roman" panose="02020603050405020304" pitchFamily="18" charset="0"/>
                <a:cs typeface="Times New Roman" panose="02020603050405020304" pitchFamily="18" charset="0"/>
              </a:rPr>
              <a:t>qui forge la personnalité. </a:t>
            </a:r>
          </a:p>
          <a:p>
            <a:pPr algn="just"/>
            <a:endParaRPr lang="fr-FR" dirty="0"/>
          </a:p>
        </p:txBody>
      </p:sp>
      <p:pic>
        <p:nvPicPr>
          <p:cNvPr id="6" name="Image 5">
            <a:extLst>
              <a:ext uri="{FF2B5EF4-FFF2-40B4-BE49-F238E27FC236}">
                <a16:creationId xmlns:a16="http://schemas.microsoft.com/office/drawing/2014/main" id="{F612A0D5-BDEA-46D7-9800-9F3C969BF168}"/>
              </a:ext>
            </a:extLst>
          </p:cNvPr>
          <p:cNvPicPr>
            <a:picLocks noChangeAspect="1"/>
          </p:cNvPicPr>
          <p:nvPr/>
        </p:nvPicPr>
        <p:blipFill>
          <a:blip r:embed="rId2"/>
          <a:stretch>
            <a:fillRect/>
          </a:stretch>
        </p:blipFill>
        <p:spPr>
          <a:xfrm>
            <a:off x="10162675" y="4933433"/>
            <a:ext cx="1804736" cy="1200970"/>
          </a:xfrm>
          <a:prstGeom prst="rect">
            <a:avLst/>
          </a:prstGeom>
        </p:spPr>
      </p:pic>
    </p:spTree>
    <p:extLst>
      <p:ext uri="{BB962C8B-B14F-4D97-AF65-F5344CB8AC3E}">
        <p14:creationId xmlns:p14="http://schemas.microsoft.com/office/powerpoint/2010/main" val="51250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8722-3A97-4822-B753-13E8B4670D7E}"/>
              </a:ext>
            </a:extLst>
          </p:cNvPr>
          <p:cNvSpPr>
            <a:spLocks noGrp="1"/>
          </p:cNvSpPr>
          <p:nvPr>
            <p:ph type="title"/>
          </p:nvPr>
        </p:nvSpPr>
        <p:spPr>
          <a:xfrm>
            <a:off x="986589" y="973668"/>
            <a:ext cx="8929777" cy="706964"/>
          </a:xfrm>
        </p:spPr>
        <p:txBody>
          <a:bodyPr/>
          <a:lstStyle/>
          <a:p>
            <a:pPr algn="ctr"/>
            <a:r>
              <a:rPr lang="fr-FR" dirty="0">
                <a:latin typeface="Arial Black" panose="020B0A04020102020204" pitchFamily="34" charset="0"/>
              </a:rPr>
              <a:t>De la précarité aux vulnérabilités</a:t>
            </a:r>
          </a:p>
        </p:txBody>
      </p:sp>
      <p:sp>
        <p:nvSpPr>
          <p:cNvPr id="4" name="Espace réservé du contenu 3">
            <a:extLst>
              <a:ext uri="{FF2B5EF4-FFF2-40B4-BE49-F238E27FC236}">
                <a16:creationId xmlns:a16="http://schemas.microsoft.com/office/drawing/2014/main" id="{44B6F71E-09CD-41F4-817A-F11C086760D9}"/>
              </a:ext>
            </a:extLst>
          </p:cNvPr>
          <p:cNvSpPr>
            <a:spLocks noGrp="1"/>
          </p:cNvSpPr>
          <p:nvPr>
            <p:ph sz="half" idx="2"/>
          </p:nvPr>
        </p:nvSpPr>
        <p:spPr>
          <a:xfrm>
            <a:off x="361950" y="2719192"/>
            <a:ext cx="8929776" cy="1483475"/>
          </a:xfrm>
        </p:spPr>
        <p:txBody>
          <a:bodyPr>
            <a:normAutofit/>
          </a:bodyPr>
          <a:lstStyle/>
          <a:p>
            <a:pPr marL="0" indent="0" algn="just">
              <a:lnSpc>
                <a:spcPct val="120000"/>
              </a:lnSpc>
              <a:spcBef>
                <a:spcPts val="0"/>
              </a:spcBef>
              <a:buNone/>
            </a:pPr>
            <a:r>
              <a:rPr lang="fr-FR" dirty="0"/>
              <a:t>Le philosophe Bernard MARIS, dans son ouvrage intitulé </a:t>
            </a:r>
            <a:r>
              <a:rPr lang="fr-FR" b="1" i="1" dirty="0">
                <a:solidFill>
                  <a:srgbClr val="C00000"/>
                </a:solidFill>
              </a:rPr>
              <a:t>« La laïcité ou la fraternité anonyme »,</a:t>
            </a:r>
            <a:r>
              <a:rPr lang="fr-FR" i="1" dirty="0">
                <a:solidFill>
                  <a:srgbClr val="C00000"/>
                </a:solidFill>
              </a:rPr>
              <a:t> </a:t>
            </a:r>
            <a:r>
              <a:rPr lang="fr-FR" dirty="0"/>
              <a:t>décédé dans le tragique attentat contre Charlie-Hebdo, disait déjà que </a:t>
            </a:r>
            <a:r>
              <a:rPr lang="fr-FR" b="1" i="1" dirty="0">
                <a:solidFill>
                  <a:srgbClr val="C00000"/>
                </a:solidFill>
              </a:rPr>
              <a:t>« les temps sont durs pour la laïcité, non à cause du retour du religieux mais à cause de l’effondrement du social. »</a:t>
            </a:r>
            <a:r>
              <a:rPr lang="fr-FR" dirty="0"/>
              <a:t>.</a:t>
            </a:r>
          </a:p>
          <a:p>
            <a:pPr marL="0" indent="0" algn="just">
              <a:buNone/>
            </a:pPr>
            <a:endParaRPr lang="fr-FR" dirty="0"/>
          </a:p>
        </p:txBody>
      </p:sp>
      <p:pic>
        <p:nvPicPr>
          <p:cNvPr id="3" name="Image 2">
            <a:extLst>
              <a:ext uri="{FF2B5EF4-FFF2-40B4-BE49-F238E27FC236}">
                <a16:creationId xmlns:a16="http://schemas.microsoft.com/office/drawing/2014/main" id="{2AB60793-9988-42C8-ABE0-4CBF816C6695}"/>
              </a:ext>
            </a:extLst>
          </p:cNvPr>
          <p:cNvPicPr>
            <a:picLocks noChangeAspect="1"/>
          </p:cNvPicPr>
          <p:nvPr/>
        </p:nvPicPr>
        <p:blipFill>
          <a:blip r:embed="rId2"/>
          <a:stretch>
            <a:fillRect/>
          </a:stretch>
        </p:blipFill>
        <p:spPr>
          <a:xfrm>
            <a:off x="9518274" y="3168371"/>
            <a:ext cx="2311776" cy="3370801"/>
          </a:xfrm>
          <a:prstGeom prst="rect">
            <a:avLst/>
          </a:prstGeom>
        </p:spPr>
      </p:pic>
      <p:sp>
        <p:nvSpPr>
          <p:cNvPr id="5" name="Rectangle 4">
            <a:extLst>
              <a:ext uri="{FF2B5EF4-FFF2-40B4-BE49-F238E27FC236}">
                <a16:creationId xmlns:a16="http://schemas.microsoft.com/office/drawing/2014/main" id="{D66A744E-BC5A-4D3C-8EB6-1BC17BCEDEC2}"/>
              </a:ext>
            </a:extLst>
          </p:cNvPr>
          <p:cNvSpPr/>
          <p:nvPr/>
        </p:nvSpPr>
        <p:spPr>
          <a:xfrm>
            <a:off x="361950" y="2193669"/>
            <a:ext cx="8602035" cy="461665"/>
          </a:xfrm>
          <a:prstGeom prst="rect">
            <a:avLst/>
          </a:prstGeom>
        </p:spPr>
        <p:txBody>
          <a:bodyPr wrap="none">
            <a:spAutoFit/>
          </a:bodyPr>
          <a:lstStyle/>
          <a:p>
            <a:r>
              <a:rPr lang="fr-FR" sz="2400" b="1" dirty="0">
                <a:solidFill>
                  <a:schemeClr val="accent6">
                    <a:lumMod val="75000"/>
                  </a:schemeClr>
                </a:solidFill>
                <a:effectLst>
                  <a:outerShdw blurRad="38100" dist="38100" dir="2700000" algn="tl">
                    <a:srgbClr val="000000">
                      <a:alpha val="43137"/>
                    </a:srgbClr>
                  </a:outerShdw>
                </a:effectLst>
              </a:rPr>
              <a:t>Des liens affectifs aux liens sociaux, le tissu se détricote</a:t>
            </a:r>
          </a:p>
        </p:txBody>
      </p:sp>
      <p:graphicFrame>
        <p:nvGraphicFramePr>
          <p:cNvPr id="6" name="Tableau 5">
            <a:extLst>
              <a:ext uri="{FF2B5EF4-FFF2-40B4-BE49-F238E27FC236}">
                <a16:creationId xmlns:a16="http://schemas.microsoft.com/office/drawing/2014/main" id="{313FE083-813E-4E3D-BF7C-2DD87690DB9D}"/>
              </a:ext>
            </a:extLst>
          </p:cNvPr>
          <p:cNvGraphicFramePr>
            <a:graphicFrameLocks noGrp="1"/>
          </p:cNvGraphicFramePr>
          <p:nvPr>
            <p:extLst>
              <p:ext uri="{D42A27DB-BD31-4B8C-83A1-F6EECF244321}">
                <p14:modId xmlns:p14="http://schemas.microsoft.com/office/powerpoint/2010/main" val="2123046205"/>
              </p:ext>
            </p:extLst>
          </p:nvPr>
        </p:nvGraphicFramePr>
        <p:xfrm>
          <a:off x="1860698" y="4104167"/>
          <a:ext cx="7005168" cy="2602014"/>
        </p:xfrm>
        <a:graphic>
          <a:graphicData uri="http://schemas.openxmlformats.org/drawingml/2006/table">
            <a:tbl>
              <a:tblPr/>
              <a:tblGrid>
                <a:gridCol w="5550807">
                  <a:extLst>
                    <a:ext uri="{9D8B030D-6E8A-4147-A177-3AD203B41FA5}">
                      <a16:colId xmlns:a16="http://schemas.microsoft.com/office/drawing/2014/main" val="1681603531"/>
                    </a:ext>
                  </a:extLst>
                </a:gridCol>
                <a:gridCol w="484787">
                  <a:extLst>
                    <a:ext uri="{9D8B030D-6E8A-4147-A177-3AD203B41FA5}">
                      <a16:colId xmlns:a16="http://schemas.microsoft.com/office/drawing/2014/main" val="2494281144"/>
                    </a:ext>
                  </a:extLst>
                </a:gridCol>
                <a:gridCol w="484787">
                  <a:extLst>
                    <a:ext uri="{9D8B030D-6E8A-4147-A177-3AD203B41FA5}">
                      <a16:colId xmlns:a16="http://schemas.microsoft.com/office/drawing/2014/main" val="456406236"/>
                    </a:ext>
                  </a:extLst>
                </a:gridCol>
                <a:gridCol w="484787">
                  <a:extLst>
                    <a:ext uri="{9D8B030D-6E8A-4147-A177-3AD203B41FA5}">
                      <a16:colId xmlns:a16="http://schemas.microsoft.com/office/drawing/2014/main" val="187342153"/>
                    </a:ext>
                  </a:extLst>
                </a:gridCol>
              </a:tblGrid>
              <a:tr h="386254">
                <a:tc gridSpan="4">
                  <a:txBody>
                    <a:bodyPr/>
                    <a:lstStyle/>
                    <a:p>
                      <a:pPr algn="ctr" fontAlgn="ctr"/>
                      <a:r>
                        <a:rPr lang="fr-FR" sz="900">
                          <a:solidFill>
                            <a:srgbClr val="FFFFFF"/>
                          </a:solidFill>
                          <a:effectLst/>
                          <a:latin typeface="Cairo"/>
                        </a:rPr>
                        <a:t>Seuils de pauvreté mensuels selon le type de ménage</a:t>
                      </a:r>
                      <a:br>
                        <a:rPr lang="fr-FR" sz="900">
                          <a:solidFill>
                            <a:srgbClr val="FFFFFF"/>
                          </a:solidFill>
                          <a:effectLst/>
                          <a:latin typeface="Cairo"/>
                        </a:rPr>
                      </a:br>
                      <a:r>
                        <a:rPr lang="fr-FR" sz="900">
                          <a:solidFill>
                            <a:srgbClr val="FFFFFF"/>
                          </a:solidFill>
                          <a:effectLst/>
                          <a:latin typeface="Cairo"/>
                        </a:rPr>
                        <a:t>Unité : euros</a:t>
                      </a:r>
                    </a:p>
                  </a:txBody>
                  <a:tcPr marL="37624" marR="37624" marT="37624" marB="37624" anchor="ctr">
                    <a:lnL>
                      <a:noFill/>
                    </a:lnL>
                    <a:lnR>
                      <a:noFill/>
                    </a:lnR>
                    <a:lnT>
                      <a:noFill/>
                    </a:lnT>
                    <a:lnB>
                      <a:noFill/>
                    </a:lnB>
                    <a:solidFill>
                      <a:srgbClr val="4070D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52867320"/>
                  </a:ext>
                </a:extLst>
              </a:tr>
              <a:tr h="613680">
                <a:tc>
                  <a:txBody>
                    <a:bodyPr/>
                    <a:lstStyle/>
                    <a:p>
                      <a:pPr algn="ctr" fontAlgn="ctr"/>
                      <a:endParaRPr lang="fr-FR" sz="900" dirty="0">
                        <a:solidFill>
                          <a:srgbClr val="000000"/>
                        </a:solidFill>
                        <a:effectLst/>
                        <a:latin typeface="Cairo"/>
                      </a:endParaRPr>
                    </a:p>
                  </a:txBody>
                  <a:tcPr marL="18812" marR="18812" marT="18812" marB="18812" anchor="ctr">
                    <a:lnL>
                      <a:noFill/>
                    </a:lnL>
                    <a:lnR>
                      <a:noFill/>
                    </a:lnR>
                    <a:lnT>
                      <a:noFill/>
                    </a:lnT>
                    <a:lnB>
                      <a:noFill/>
                    </a:lnB>
                    <a:solidFill>
                      <a:srgbClr val="FFFFFF"/>
                    </a:solidFill>
                  </a:tcPr>
                </a:tc>
                <a:tc>
                  <a:txBody>
                    <a:bodyPr/>
                    <a:lstStyle/>
                    <a:p>
                      <a:pPr algn="ctr" fontAlgn="ctr"/>
                      <a:r>
                        <a:rPr lang="fr-FR" sz="900">
                          <a:solidFill>
                            <a:srgbClr val="000000"/>
                          </a:solidFill>
                          <a:effectLst/>
                          <a:latin typeface="Cairo"/>
                        </a:rPr>
                        <a:t>Seuil à 60 %</a:t>
                      </a:r>
                      <a:br>
                        <a:rPr lang="fr-FR" sz="900">
                          <a:solidFill>
                            <a:srgbClr val="000000"/>
                          </a:solidFill>
                          <a:effectLst/>
                          <a:latin typeface="Cairo"/>
                        </a:rPr>
                      </a:br>
                      <a:endParaRPr lang="fr-FR" sz="900">
                        <a:solidFill>
                          <a:srgbClr val="000000"/>
                        </a:solidFill>
                        <a:effectLst/>
                        <a:latin typeface="Cairo"/>
                      </a:endParaRPr>
                    </a:p>
                  </a:txBody>
                  <a:tcPr marL="18812" marR="18812" marT="18812" marB="18812" anchor="ctr">
                    <a:lnL>
                      <a:noFill/>
                    </a:lnL>
                    <a:lnR>
                      <a:noFill/>
                    </a:lnR>
                    <a:lnT>
                      <a:noFill/>
                    </a:lnT>
                    <a:lnB>
                      <a:noFill/>
                    </a:lnB>
                    <a:solidFill>
                      <a:srgbClr val="FFFFFF"/>
                    </a:solidFill>
                  </a:tcPr>
                </a:tc>
                <a:tc>
                  <a:txBody>
                    <a:bodyPr/>
                    <a:lstStyle/>
                    <a:p>
                      <a:pPr algn="ctr" fontAlgn="ctr"/>
                      <a:r>
                        <a:rPr lang="fr-FR" sz="900">
                          <a:solidFill>
                            <a:srgbClr val="000000"/>
                          </a:solidFill>
                          <a:effectLst/>
                          <a:latin typeface="Cairo"/>
                        </a:rPr>
                        <a:t>Seuil à 50 %</a:t>
                      </a:r>
                      <a:br>
                        <a:rPr lang="fr-FR" sz="900">
                          <a:solidFill>
                            <a:srgbClr val="000000"/>
                          </a:solidFill>
                          <a:effectLst/>
                          <a:latin typeface="Cairo"/>
                        </a:rPr>
                      </a:br>
                      <a:endParaRPr lang="fr-FR" sz="900">
                        <a:solidFill>
                          <a:srgbClr val="000000"/>
                        </a:solidFill>
                        <a:effectLst/>
                        <a:latin typeface="Cairo"/>
                      </a:endParaRPr>
                    </a:p>
                  </a:txBody>
                  <a:tcPr marL="18812" marR="18812" marT="18812" marB="18812" anchor="ctr">
                    <a:lnL>
                      <a:noFill/>
                    </a:lnL>
                    <a:lnR>
                      <a:noFill/>
                    </a:lnR>
                    <a:lnT>
                      <a:noFill/>
                    </a:lnT>
                    <a:lnB>
                      <a:noFill/>
                    </a:lnB>
                    <a:solidFill>
                      <a:srgbClr val="FFFFFF"/>
                    </a:solidFill>
                  </a:tcPr>
                </a:tc>
                <a:tc>
                  <a:txBody>
                    <a:bodyPr/>
                    <a:lstStyle/>
                    <a:p>
                      <a:pPr algn="ctr" fontAlgn="ctr"/>
                      <a:r>
                        <a:rPr lang="fr-FR" sz="900">
                          <a:solidFill>
                            <a:srgbClr val="000000"/>
                          </a:solidFill>
                          <a:effectLst/>
                          <a:latin typeface="Cairo"/>
                        </a:rPr>
                        <a:t>Seuil à 40 %</a:t>
                      </a:r>
                      <a:br>
                        <a:rPr lang="fr-FR" sz="900">
                          <a:solidFill>
                            <a:srgbClr val="000000"/>
                          </a:solidFill>
                          <a:effectLst/>
                          <a:latin typeface="Cairo"/>
                        </a:rPr>
                      </a:br>
                      <a:endParaRPr lang="fr-FR" sz="900">
                        <a:solidFill>
                          <a:srgbClr val="000000"/>
                        </a:solidFill>
                        <a:effectLst/>
                        <a:latin typeface="Cairo"/>
                      </a:endParaRPr>
                    </a:p>
                  </a:txBody>
                  <a:tcPr marL="18812" marR="18812" marT="18812" marB="18812" anchor="ctr">
                    <a:lnL>
                      <a:noFill/>
                    </a:lnL>
                    <a:lnR>
                      <a:noFill/>
                    </a:lnR>
                    <a:lnT>
                      <a:noFill/>
                    </a:lnT>
                    <a:lnB>
                      <a:noFill/>
                    </a:lnB>
                    <a:solidFill>
                      <a:srgbClr val="FFFFFF"/>
                    </a:solidFill>
                  </a:tcPr>
                </a:tc>
                <a:extLst>
                  <a:ext uri="{0D108BD9-81ED-4DB2-BD59-A6C34878D82A}">
                    <a16:rowId xmlns:a16="http://schemas.microsoft.com/office/drawing/2014/main" val="3872161653"/>
                  </a:ext>
                </a:extLst>
              </a:tr>
              <a:tr h="320416">
                <a:tc>
                  <a:txBody>
                    <a:bodyPr/>
                    <a:lstStyle/>
                    <a:p>
                      <a:pPr algn="l" fontAlgn="ctr"/>
                      <a:r>
                        <a:rPr lang="fr-FR" sz="900" dirty="0">
                          <a:solidFill>
                            <a:srgbClr val="000000"/>
                          </a:solidFill>
                          <a:effectLst/>
                        </a:rPr>
                        <a:t>Personnes seules</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1 041</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867</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694</a:t>
                      </a:r>
                    </a:p>
                  </a:txBody>
                  <a:tcPr marL="18812" marR="18812" marT="18812" marB="18812" anchor="ctr">
                    <a:lnL>
                      <a:noFill/>
                    </a:lnL>
                    <a:lnR>
                      <a:noFill/>
                    </a:lnR>
                    <a:lnT>
                      <a:noFill/>
                    </a:lnT>
                    <a:lnB>
                      <a:noFill/>
                    </a:lnB>
                  </a:tcPr>
                </a:tc>
                <a:extLst>
                  <a:ext uri="{0D108BD9-81ED-4DB2-BD59-A6C34878D82A}">
                    <a16:rowId xmlns:a16="http://schemas.microsoft.com/office/drawing/2014/main" val="1792517525"/>
                  </a:ext>
                </a:extLst>
              </a:tr>
              <a:tr h="320416">
                <a:tc>
                  <a:txBody>
                    <a:bodyPr/>
                    <a:lstStyle/>
                    <a:p>
                      <a:pPr algn="l" fontAlgn="ctr"/>
                      <a:r>
                        <a:rPr lang="fr-FR" sz="900">
                          <a:solidFill>
                            <a:srgbClr val="000000"/>
                          </a:solidFill>
                          <a:effectLst/>
                        </a:rPr>
                        <a:t>Familles monoparentales avec un enfant de - de 14 ans</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1 353</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1 128</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902</a:t>
                      </a:r>
                    </a:p>
                  </a:txBody>
                  <a:tcPr marL="18812" marR="18812" marT="18812" marB="18812" anchor="ctr">
                    <a:lnL>
                      <a:noFill/>
                    </a:lnL>
                    <a:lnR>
                      <a:noFill/>
                    </a:lnR>
                    <a:lnT>
                      <a:noFill/>
                    </a:lnT>
                    <a:lnB>
                      <a:noFill/>
                    </a:lnB>
                    <a:solidFill>
                      <a:srgbClr val="F4F4F4"/>
                    </a:solidFill>
                  </a:tcPr>
                </a:tc>
                <a:extLst>
                  <a:ext uri="{0D108BD9-81ED-4DB2-BD59-A6C34878D82A}">
                    <a16:rowId xmlns:a16="http://schemas.microsoft.com/office/drawing/2014/main" val="3404975164"/>
                  </a:ext>
                </a:extLst>
              </a:tr>
              <a:tr h="320416">
                <a:tc>
                  <a:txBody>
                    <a:bodyPr/>
                    <a:lstStyle/>
                    <a:p>
                      <a:pPr algn="l" fontAlgn="ctr"/>
                      <a:r>
                        <a:rPr lang="fr-FR" sz="900">
                          <a:solidFill>
                            <a:srgbClr val="000000"/>
                          </a:solidFill>
                          <a:effectLst/>
                        </a:rPr>
                        <a:t>Couples sans enfant</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1 562</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1 301</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1 041</a:t>
                      </a:r>
                    </a:p>
                  </a:txBody>
                  <a:tcPr marL="18812" marR="18812" marT="18812" marB="18812" anchor="ctr">
                    <a:lnL>
                      <a:noFill/>
                    </a:lnL>
                    <a:lnR>
                      <a:noFill/>
                    </a:lnR>
                    <a:lnT>
                      <a:noFill/>
                    </a:lnT>
                    <a:lnB>
                      <a:noFill/>
                    </a:lnB>
                  </a:tcPr>
                </a:tc>
                <a:extLst>
                  <a:ext uri="{0D108BD9-81ED-4DB2-BD59-A6C34878D82A}">
                    <a16:rowId xmlns:a16="http://schemas.microsoft.com/office/drawing/2014/main" val="1172723917"/>
                  </a:ext>
                </a:extLst>
              </a:tr>
              <a:tr h="320416">
                <a:tc>
                  <a:txBody>
                    <a:bodyPr/>
                    <a:lstStyle/>
                    <a:p>
                      <a:pPr algn="l" fontAlgn="ctr"/>
                      <a:r>
                        <a:rPr lang="fr-FR" sz="900">
                          <a:solidFill>
                            <a:srgbClr val="000000"/>
                          </a:solidFill>
                          <a:effectLst/>
                        </a:rPr>
                        <a:t>Couples avec deux enfants de - de 14 ans</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2 186</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1 822</a:t>
                      </a:r>
                    </a:p>
                  </a:txBody>
                  <a:tcPr marL="18812" marR="18812" marT="18812" marB="18812" anchor="ctr">
                    <a:lnL>
                      <a:noFill/>
                    </a:lnL>
                    <a:lnR>
                      <a:noFill/>
                    </a:lnR>
                    <a:lnT>
                      <a:noFill/>
                    </a:lnT>
                    <a:lnB>
                      <a:noFill/>
                    </a:lnB>
                    <a:solidFill>
                      <a:srgbClr val="F4F4F4"/>
                    </a:solidFill>
                  </a:tcPr>
                </a:tc>
                <a:tc>
                  <a:txBody>
                    <a:bodyPr/>
                    <a:lstStyle/>
                    <a:p>
                      <a:pPr algn="ctr" fontAlgn="ctr"/>
                      <a:r>
                        <a:rPr lang="fr-FR" sz="900">
                          <a:solidFill>
                            <a:srgbClr val="000000"/>
                          </a:solidFill>
                          <a:effectLst/>
                        </a:rPr>
                        <a:t>1 457</a:t>
                      </a:r>
                    </a:p>
                  </a:txBody>
                  <a:tcPr marL="18812" marR="18812" marT="18812" marB="18812" anchor="ctr">
                    <a:lnL>
                      <a:noFill/>
                    </a:lnL>
                    <a:lnR>
                      <a:noFill/>
                    </a:lnR>
                    <a:lnT>
                      <a:noFill/>
                    </a:lnT>
                    <a:lnB>
                      <a:noFill/>
                    </a:lnB>
                    <a:solidFill>
                      <a:srgbClr val="F4F4F4"/>
                    </a:solidFill>
                  </a:tcPr>
                </a:tc>
                <a:extLst>
                  <a:ext uri="{0D108BD9-81ED-4DB2-BD59-A6C34878D82A}">
                    <a16:rowId xmlns:a16="http://schemas.microsoft.com/office/drawing/2014/main" val="1623004456"/>
                  </a:ext>
                </a:extLst>
              </a:tr>
              <a:tr h="320416">
                <a:tc>
                  <a:txBody>
                    <a:bodyPr/>
                    <a:lstStyle/>
                    <a:p>
                      <a:pPr algn="l" fontAlgn="ctr"/>
                      <a:r>
                        <a:rPr lang="fr-FR" sz="900">
                          <a:solidFill>
                            <a:srgbClr val="000000"/>
                          </a:solidFill>
                          <a:effectLst/>
                        </a:rPr>
                        <a:t>Couples avec deux enfants de + de 14 ans</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2 603</a:t>
                      </a:r>
                    </a:p>
                  </a:txBody>
                  <a:tcPr marL="18812" marR="18812" marT="18812" marB="18812" anchor="ctr">
                    <a:lnL>
                      <a:noFill/>
                    </a:lnL>
                    <a:lnR>
                      <a:noFill/>
                    </a:lnR>
                    <a:lnT>
                      <a:noFill/>
                    </a:lnT>
                    <a:lnB>
                      <a:noFill/>
                    </a:lnB>
                  </a:tcPr>
                </a:tc>
                <a:tc>
                  <a:txBody>
                    <a:bodyPr/>
                    <a:lstStyle/>
                    <a:p>
                      <a:pPr algn="ctr" fontAlgn="ctr"/>
                      <a:r>
                        <a:rPr lang="fr-FR" sz="900">
                          <a:solidFill>
                            <a:srgbClr val="000000"/>
                          </a:solidFill>
                          <a:effectLst/>
                        </a:rPr>
                        <a:t>2 169</a:t>
                      </a:r>
                    </a:p>
                  </a:txBody>
                  <a:tcPr marL="18812" marR="18812" marT="18812" marB="18812" anchor="ctr">
                    <a:lnL>
                      <a:noFill/>
                    </a:lnL>
                    <a:lnR>
                      <a:noFill/>
                    </a:lnR>
                    <a:lnT>
                      <a:noFill/>
                    </a:lnT>
                    <a:lnB>
                      <a:noFill/>
                    </a:lnB>
                  </a:tcPr>
                </a:tc>
                <a:tc>
                  <a:txBody>
                    <a:bodyPr/>
                    <a:lstStyle/>
                    <a:p>
                      <a:pPr algn="ctr" fontAlgn="ctr"/>
                      <a:r>
                        <a:rPr lang="fr-FR" sz="900" dirty="0">
                          <a:solidFill>
                            <a:srgbClr val="000000"/>
                          </a:solidFill>
                          <a:effectLst/>
                        </a:rPr>
                        <a:t>1 735</a:t>
                      </a:r>
                    </a:p>
                  </a:txBody>
                  <a:tcPr marL="18812" marR="18812" marT="18812" marB="18812" anchor="ctr">
                    <a:lnL>
                      <a:noFill/>
                    </a:lnL>
                    <a:lnR>
                      <a:noFill/>
                    </a:lnR>
                    <a:lnT>
                      <a:noFill/>
                    </a:lnT>
                    <a:lnB>
                      <a:noFill/>
                    </a:lnB>
                  </a:tcPr>
                </a:tc>
                <a:extLst>
                  <a:ext uri="{0D108BD9-81ED-4DB2-BD59-A6C34878D82A}">
                    <a16:rowId xmlns:a16="http://schemas.microsoft.com/office/drawing/2014/main" val="2761696771"/>
                  </a:ext>
                </a:extLst>
              </a:tr>
            </a:tbl>
          </a:graphicData>
        </a:graphic>
      </p:graphicFrame>
      <p:sp>
        <p:nvSpPr>
          <p:cNvPr id="7" name="Rectangle 1">
            <a:extLst>
              <a:ext uri="{FF2B5EF4-FFF2-40B4-BE49-F238E27FC236}">
                <a16:creationId xmlns:a16="http://schemas.microsoft.com/office/drawing/2014/main" id="{F40B0399-5570-4C46-8466-5E3BBEE45BF3}"/>
              </a:ext>
            </a:extLst>
          </p:cNvPr>
          <p:cNvSpPr>
            <a:spLocks noChangeArrowheads="1"/>
          </p:cNvSpPr>
          <p:nvPr/>
        </p:nvSpPr>
        <p:spPr bwMode="auto">
          <a:xfrm>
            <a:off x="751724" y="2768261"/>
            <a:ext cx="2875167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333333"/>
                </a:solidFill>
                <a:effectLst/>
                <a:latin typeface="DroidSerif"/>
              </a:rPr>
            </a:br>
            <a:br>
              <a:rPr kumimoji="0" lang="fr-FR" altLang="fr-FR" sz="1000" b="0" i="0" u="none" strike="noStrike" cap="none" normalizeH="0" baseline="0">
                <a:ln>
                  <a:noFill/>
                </a:ln>
                <a:solidFill>
                  <a:srgbClr val="333333"/>
                </a:solidFill>
                <a:effectLst/>
                <a:latin typeface="DroidSerif"/>
              </a:rPr>
            </a:b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14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3CE9-6547-4286-B9FC-4F7E9C0795B4}"/>
              </a:ext>
            </a:extLst>
          </p:cNvPr>
          <p:cNvSpPr>
            <a:spLocks noGrp="1"/>
          </p:cNvSpPr>
          <p:nvPr>
            <p:ph type="title"/>
          </p:nvPr>
        </p:nvSpPr>
        <p:spPr/>
        <p:txBody>
          <a:bodyPr/>
          <a:lstStyle/>
          <a:p>
            <a:pPr algn="ctr"/>
            <a:r>
              <a:rPr lang="fr-FR" dirty="0">
                <a:latin typeface="Franklin Gothic Heavy" panose="020B0903020102020204" pitchFamily="34" charset="0"/>
              </a:rPr>
              <a:t>La violence dans nos sociétés</a:t>
            </a:r>
          </a:p>
        </p:txBody>
      </p:sp>
      <p:sp>
        <p:nvSpPr>
          <p:cNvPr id="5" name="Rectangle 4">
            <a:extLst>
              <a:ext uri="{FF2B5EF4-FFF2-40B4-BE49-F238E27FC236}">
                <a16:creationId xmlns:a16="http://schemas.microsoft.com/office/drawing/2014/main" id="{2AB051A6-D016-4030-8E62-EC1F15F5D9F7}"/>
              </a:ext>
            </a:extLst>
          </p:cNvPr>
          <p:cNvSpPr/>
          <p:nvPr/>
        </p:nvSpPr>
        <p:spPr>
          <a:xfrm>
            <a:off x="249382" y="2404930"/>
            <a:ext cx="8465639" cy="4370427"/>
          </a:xfrm>
          <a:prstGeom prst="rect">
            <a:avLst/>
          </a:prstGeom>
        </p:spPr>
        <p:txBody>
          <a:bodyPr wrap="square">
            <a:spAutoFit/>
          </a:bodyPr>
          <a:lstStyle/>
          <a:p>
            <a:pPr algn="just"/>
            <a:r>
              <a:rPr lang="fr-FR" sz="2000" dirty="0"/>
              <a:t>Depuis 1945, en soixante-dix-sept ans, une vie d’homme, on dénombre : </a:t>
            </a:r>
            <a:r>
              <a:rPr lang="fr-FR" sz="2000" b="1" dirty="0"/>
              <a:t>160 guerres</a:t>
            </a:r>
            <a:r>
              <a:rPr lang="fr-FR" sz="2000" dirty="0"/>
              <a:t>, </a:t>
            </a:r>
            <a:r>
              <a:rPr lang="fr-FR" sz="2000" b="1" dirty="0"/>
              <a:t>25 millions de morts </a:t>
            </a:r>
            <a:r>
              <a:rPr lang="fr-FR" sz="2000" dirty="0"/>
              <a:t>dans le monde, soit, presque, le tiers de la population française et </a:t>
            </a:r>
            <a:r>
              <a:rPr lang="fr-FR" sz="2000" b="1" dirty="0"/>
              <a:t>28 jours de paix </a:t>
            </a:r>
            <a:r>
              <a:rPr lang="fr-FR" sz="2000" dirty="0"/>
              <a:t>seulement sur 28 000 jours, un pour mille. Les marchands d’armes vont bien. Je vous remercie. </a:t>
            </a:r>
          </a:p>
          <a:p>
            <a:pPr algn="just"/>
            <a:r>
              <a:rPr lang="fr-FR" sz="2000" dirty="0"/>
              <a:t>Depuis la guerre du Golfe, ce qui a changé, c’est le conflit en direct, c’est aussi le terrorisme en live, ce sont les reportages à chaud qui intéressaient jadis les faits divers. Merci l’info en continu.</a:t>
            </a:r>
          </a:p>
          <a:p>
            <a:pPr algn="just"/>
            <a:r>
              <a:rPr lang="fr-FR" sz="2000" dirty="0"/>
              <a:t>Pour </a:t>
            </a:r>
            <a:r>
              <a:rPr lang="fr-FR" sz="2000" b="1" dirty="0"/>
              <a:t>définir la violence</a:t>
            </a:r>
            <a:r>
              <a:rPr lang="fr-FR" sz="2000" dirty="0"/>
              <a:t>, nous devons tenir compte des normes en vigueur. Il n’y a pas une mais plusieurs formes de violence : </a:t>
            </a:r>
          </a:p>
          <a:p>
            <a:pPr marL="523875" indent="-342900" algn="just">
              <a:buBlip>
                <a:blip r:embed="rId2">
                  <a:extLst>
                    <a:ext uri="{96DAC541-7B7A-43D3-8B79-37D633B846F1}">
                      <asvg:svgBlip xmlns:asvg="http://schemas.microsoft.com/office/drawing/2016/SVG/main" r:embed="rId3"/>
                    </a:ext>
                  </a:extLst>
                </a:blip>
              </a:buBlip>
            </a:pPr>
            <a:r>
              <a:rPr lang="fr-FR" sz="2000" dirty="0">
                <a:solidFill>
                  <a:schemeClr val="tx2"/>
                </a:solidFill>
              </a:rPr>
              <a:t> 	physique (agressions, crimes…), </a:t>
            </a:r>
          </a:p>
          <a:p>
            <a:pPr marL="523875" indent="-342900" algn="just">
              <a:buBlip>
                <a:blip r:embed="rId2">
                  <a:extLst>
                    <a:ext uri="{96DAC541-7B7A-43D3-8B79-37D633B846F1}">
                      <asvg:svgBlip xmlns:asvg="http://schemas.microsoft.com/office/drawing/2016/SVG/main" r:embed="rId3"/>
                    </a:ext>
                  </a:extLst>
                </a:blip>
              </a:buBlip>
            </a:pPr>
            <a:r>
              <a:rPr lang="fr-FR" sz="2000" dirty="0"/>
              <a:t> 	</a:t>
            </a:r>
            <a:r>
              <a:rPr lang="fr-FR" sz="2000" dirty="0">
                <a:solidFill>
                  <a:schemeClr val="tx2"/>
                </a:solidFill>
              </a:rPr>
              <a:t>matérielle (délits, délinquance contre les biens, vols…), </a:t>
            </a:r>
          </a:p>
          <a:p>
            <a:pPr marL="523875" indent="-342900" algn="just">
              <a:buBlip>
                <a:blip r:embed="rId2">
                  <a:extLst>
                    <a:ext uri="{96DAC541-7B7A-43D3-8B79-37D633B846F1}">
                      <asvg:svgBlip xmlns:asvg="http://schemas.microsoft.com/office/drawing/2016/SVG/main" r:embed="rId3"/>
                    </a:ext>
                  </a:extLst>
                </a:blip>
              </a:buBlip>
            </a:pPr>
            <a:r>
              <a:rPr lang="fr-FR" sz="2000" dirty="0"/>
              <a:t> 	</a:t>
            </a:r>
            <a:r>
              <a:rPr lang="fr-FR" sz="2000" dirty="0">
                <a:solidFill>
                  <a:schemeClr val="tx2"/>
                </a:solidFill>
              </a:rPr>
              <a:t>verbale (insultes, injures…). </a:t>
            </a:r>
          </a:p>
          <a:p>
            <a:pPr algn="just"/>
            <a:endParaRPr lang="fr-FR" dirty="0"/>
          </a:p>
        </p:txBody>
      </p:sp>
      <p:pic>
        <p:nvPicPr>
          <p:cNvPr id="6" name="Image 5">
            <a:extLst>
              <a:ext uri="{FF2B5EF4-FFF2-40B4-BE49-F238E27FC236}">
                <a16:creationId xmlns:a16="http://schemas.microsoft.com/office/drawing/2014/main" id="{02976DF2-1707-4C3F-A070-D7C267EEB67E}"/>
              </a:ext>
            </a:extLst>
          </p:cNvPr>
          <p:cNvPicPr/>
          <p:nvPr/>
        </p:nvPicPr>
        <p:blipFill>
          <a:blip r:embed="rId4">
            <a:extLst>
              <a:ext uri="{28A0092B-C50C-407E-A947-70E740481C1C}">
                <a14:useLocalDpi xmlns:a14="http://schemas.microsoft.com/office/drawing/2010/main" val="0"/>
              </a:ext>
            </a:extLst>
          </a:blip>
          <a:stretch>
            <a:fillRect/>
          </a:stretch>
        </p:blipFill>
        <p:spPr>
          <a:xfrm>
            <a:off x="8715021" y="2404930"/>
            <a:ext cx="3048843" cy="24679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3507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D8AE58-502B-4C7B-8A22-984DAC4530BC}"/>
              </a:ext>
            </a:extLst>
          </p:cNvPr>
          <p:cNvSpPr>
            <a:spLocks noGrp="1"/>
          </p:cNvSpPr>
          <p:nvPr>
            <p:ph type="title"/>
          </p:nvPr>
        </p:nvSpPr>
        <p:spPr/>
        <p:txBody>
          <a:bodyPr/>
          <a:lstStyle/>
          <a:p>
            <a:pPr algn="ctr"/>
            <a:r>
              <a:rPr lang="fr-FR" b="1" dirty="0"/>
              <a:t>Des incivilités à l’incivisme</a:t>
            </a:r>
          </a:p>
        </p:txBody>
      </p:sp>
      <p:sp>
        <p:nvSpPr>
          <p:cNvPr id="4" name="Espace réservé du contenu 3">
            <a:extLst>
              <a:ext uri="{FF2B5EF4-FFF2-40B4-BE49-F238E27FC236}">
                <a16:creationId xmlns:a16="http://schemas.microsoft.com/office/drawing/2014/main" id="{1F792B43-5B4D-44F8-B168-09518B33CFB6}"/>
              </a:ext>
            </a:extLst>
          </p:cNvPr>
          <p:cNvSpPr>
            <a:spLocks noGrp="1"/>
          </p:cNvSpPr>
          <p:nvPr>
            <p:ph sz="half" idx="2"/>
          </p:nvPr>
        </p:nvSpPr>
        <p:spPr>
          <a:xfrm>
            <a:off x="0" y="2281040"/>
            <a:ext cx="6444370" cy="4424560"/>
          </a:xfrm>
        </p:spPr>
        <p:txBody>
          <a:bodyPr>
            <a:noAutofit/>
          </a:bodyPr>
          <a:lstStyle/>
          <a:p>
            <a:pPr algn="just">
              <a:lnSpc>
                <a:spcPct val="134000"/>
              </a:lnSpc>
              <a:spcBef>
                <a:spcPts val="0"/>
              </a:spcBef>
            </a:pPr>
            <a:r>
              <a:rPr lang="fr-FR" sz="1500" b="1" dirty="0"/>
              <a:t>L’homme est un animal grégaire</a:t>
            </a:r>
            <a:r>
              <a:rPr lang="fr-FR" sz="1500" dirty="0"/>
              <a:t>, il vit parmi ses congénères et s’élève avec eux.</a:t>
            </a:r>
          </a:p>
          <a:p>
            <a:pPr algn="just">
              <a:lnSpc>
                <a:spcPct val="134000"/>
              </a:lnSpc>
              <a:spcBef>
                <a:spcPts val="0"/>
              </a:spcBef>
            </a:pPr>
            <a:r>
              <a:rPr lang="fr-FR" sz="1500" dirty="0"/>
              <a:t>Mais </a:t>
            </a:r>
            <a:r>
              <a:rPr lang="fr-FR" sz="1500" b="1" dirty="0"/>
              <a:t>de l’abus du pouvoir au pouvoir de l’abus</a:t>
            </a:r>
            <a:r>
              <a:rPr lang="fr-FR" sz="1500" dirty="0"/>
              <a:t>, il n’a de cesse de se distinguer selon ses ambitions au détriment de son humilité et de son humanité. </a:t>
            </a:r>
          </a:p>
          <a:p>
            <a:pPr algn="just">
              <a:lnSpc>
                <a:spcPct val="134000"/>
              </a:lnSpc>
              <a:spcBef>
                <a:spcPts val="0"/>
              </a:spcBef>
            </a:pPr>
            <a:r>
              <a:rPr lang="fr-FR" sz="1500" dirty="0"/>
              <a:t>Les </a:t>
            </a:r>
            <a:r>
              <a:rPr lang="fr-FR" sz="1500" b="1" dirty="0"/>
              <a:t>incivilités quotidiennes </a:t>
            </a:r>
            <a:r>
              <a:rPr lang="fr-FR" sz="1500" dirty="0"/>
              <a:t>de politesse, de respect pointées souvent sur la route sont le lot d’une civilisation en voie de dégradations où d’aucuns n’hésitent pas à établir des gradations des dégradations au lieu de responsabiliser les êtres au centre d’un projet pédagogique partagé par exemple. </a:t>
            </a:r>
          </a:p>
          <a:p>
            <a:pPr algn="just">
              <a:lnSpc>
                <a:spcPct val="134000"/>
              </a:lnSpc>
              <a:spcBef>
                <a:spcPts val="0"/>
              </a:spcBef>
            </a:pPr>
            <a:r>
              <a:rPr lang="fr-FR" sz="1500" b="1" dirty="0"/>
              <a:t>Le nouveau lien sociétal est désormais fondé sur la dépersonnalisation</a:t>
            </a:r>
            <a:r>
              <a:rPr lang="fr-FR" sz="1500" dirty="0"/>
              <a:t> et surtout sur la dématérialisation des relations interindividuelles, portées, elles, par les nouvelles technologies et surtout par Internet et ses réseaux sociaux. </a:t>
            </a:r>
          </a:p>
        </p:txBody>
      </p:sp>
      <p:sp>
        <p:nvSpPr>
          <p:cNvPr id="8" name="Espace réservé du contenu 7">
            <a:extLst>
              <a:ext uri="{FF2B5EF4-FFF2-40B4-BE49-F238E27FC236}">
                <a16:creationId xmlns:a16="http://schemas.microsoft.com/office/drawing/2014/main" id="{DF7E16F3-C50F-411A-BB7A-D456236D30EC}"/>
              </a:ext>
            </a:extLst>
          </p:cNvPr>
          <p:cNvSpPr>
            <a:spLocks noGrp="1"/>
          </p:cNvSpPr>
          <p:nvPr>
            <p:ph sz="quarter" idx="4"/>
          </p:nvPr>
        </p:nvSpPr>
        <p:spPr>
          <a:xfrm>
            <a:off x="6296528" y="2281040"/>
            <a:ext cx="5783178" cy="4111375"/>
          </a:xfrm>
        </p:spPr>
        <p:txBody>
          <a:bodyPr>
            <a:noAutofit/>
          </a:bodyPr>
          <a:lstStyle/>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Coller son chewing-gum sous les tables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Dégrader du mobilier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Dessiner des tags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Brûler le sol en écrasant son mégot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Graver les tables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Faire des graffiti dans les toilettes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Jeter des papiers par terre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Proférer des insolences envers les enseignants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Proférer des insultes graves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Manquer les cours sans excuse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Perturber les cours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Vendre de la drogue dans l'enceinte du lycée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Avoir des comportements Provocants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Ne pas dire bonjour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Cracher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Ne pas respecter les files d'attente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Bousculer les autres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989965" algn="just">
              <a:lnSpc>
                <a:spcPct val="115000"/>
              </a:lnSpc>
              <a:spcBef>
                <a:spcPts val="0"/>
              </a:spcBef>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Montrer une agressivité verbale entre élèves</a:t>
            </a:r>
            <a:endParaRPr lang="fr-FR" sz="1400" dirty="0"/>
          </a:p>
        </p:txBody>
      </p:sp>
      <p:pic>
        <p:nvPicPr>
          <p:cNvPr id="9" name="Image 8">
            <a:extLst>
              <a:ext uri="{FF2B5EF4-FFF2-40B4-BE49-F238E27FC236}">
                <a16:creationId xmlns:a16="http://schemas.microsoft.com/office/drawing/2014/main" id="{0E1115AC-B34F-4E6A-8E98-AB847C5AC91C}"/>
              </a:ext>
            </a:extLst>
          </p:cNvPr>
          <p:cNvPicPr>
            <a:picLocks noChangeAspect="1"/>
          </p:cNvPicPr>
          <p:nvPr/>
        </p:nvPicPr>
        <p:blipFill>
          <a:blip r:embed="rId2"/>
          <a:stretch>
            <a:fillRect/>
          </a:stretch>
        </p:blipFill>
        <p:spPr>
          <a:xfrm>
            <a:off x="10287290" y="2130969"/>
            <a:ext cx="1379622" cy="965736"/>
          </a:xfrm>
          <a:prstGeom prst="rect">
            <a:avLst/>
          </a:prstGeom>
        </p:spPr>
      </p:pic>
      <p:sp>
        <p:nvSpPr>
          <p:cNvPr id="5" name="ZoneTexte 4">
            <a:extLst>
              <a:ext uri="{FF2B5EF4-FFF2-40B4-BE49-F238E27FC236}">
                <a16:creationId xmlns:a16="http://schemas.microsoft.com/office/drawing/2014/main" id="{F40658B4-52FE-6F7E-DE45-3CC706E94232}"/>
              </a:ext>
            </a:extLst>
          </p:cNvPr>
          <p:cNvSpPr txBox="1"/>
          <p:nvPr/>
        </p:nvSpPr>
        <p:spPr>
          <a:xfrm rot="5400000">
            <a:off x="8198079" y="5706615"/>
            <a:ext cx="7511065" cy="369332"/>
          </a:xfrm>
          <a:prstGeom prst="rect">
            <a:avLst/>
          </a:prstGeom>
          <a:noFill/>
        </p:spPr>
        <p:txBody>
          <a:bodyPr wrap="square" rtlCol="0">
            <a:spAutoFit/>
          </a:bodyPr>
          <a:lstStyle/>
          <a:p>
            <a:r>
              <a:rPr lang="fr-FR" b="1" dirty="0"/>
              <a:t>Exemple de gradations de dégradations</a:t>
            </a:r>
          </a:p>
        </p:txBody>
      </p:sp>
    </p:spTree>
    <p:extLst>
      <p:ext uri="{BB962C8B-B14F-4D97-AF65-F5344CB8AC3E}">
        <p14:creationId xmlns:p14="http://schemas.microsoft.com/office/powerpoint/2010/main" val="1520052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2016</TotalTime>
  <Words>2808</Words>
  <Application>Microsoft Office PowerPoint</Application>
  <PresentationFormat>Grand écran</PresentationFormat>
  <Paragraphs>203</Paragraphs>
  <Slides>21</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21</vt:i4>
      </vt:variant>
    </vt:vector>
  </HeadingPairs>
  <TitlesOfParts>
    <vt:vector size="33" baseType="lpstr">
      <vt:lpstr>Arial</vt:lpstr>
      <vt:lpstr>Arial Black</vt:lpstr>
      <vt:lpstr>Arial Rounded MT Bold</vt:lpstr>
      <vt:lpstr>Cairo</vt:lpstr>
      <vt:lpstr>Calibri</vt:lpstr>
      <vt:lpstr>Century Gothic</vt:lpstr>
      <vt:lpstr>DroidSerif</vt:lpstr>
      <vt:lpstr>Franklin Gothic Heavy</vt:lpstr>
      <vt:lpstr>Tw Cen MT</vt:lpstr>
      <vt:lpstr>Wingdings</vt:lpstr>
      <vt:lpstr>Wingdings 3</vt:lpstr>
      <vt:lpstr>Salle d’ions</vt:lpstr>
      <vt:lpstr>La Sécurité Humaine</vt:lpstr>
      <vt:lpstr>Les défis du XXIème siècle pour changer le monde</vt:lpstr>
      <vt:lpstr>La sécurité humaine comme outil de défense de la Laïcité et des Droits de l’Homme… et de l’enfant</vt:lpstr>
      <vt:lpstr>Mission de l’école de la République</vt:lpstr>
      <vt:lpstr>L’école d’aujourd’hui</vt:lpstr>
      <vt:lpstr>L’école demain L’école du futur, le futur de l’école</vt:lpstr>
      <vt:lpstr>De la précarité aux vulnérabilités</vt:lpstr>
      <vt:lpstr>La violence dans nos sociétés</vt:lpstr>
      <vt:lpstr>Des incivilités à l’incivisme</vt:lpstr>
      <vt:lpstr>Pour guérir et préserver l’Humanité, il faut au préalable soigner l’Humain.</vt:lpstr>
      <vt:lpstr>La Crise Sanitaire, en confinant, a aggravé la Situation Un tissu scolaire à retricoter </vt:lpstr>
      <vt:lpstr>La violence à l’école, la violence de l’école</vt:lpstr>
      <vt:lpstr>Etat des lieux : données du 09 février 2018</vt:lpstr>
      <vt:lpstr>Les mécanismes du harcèlement</vt:lpstr>
      <vt:lpstr>Les situations d’angoisse</vt:lpstr>
      <vt:lpstr>Reconnaître le harcèlement</vt:lpstr>
      <vt:lpstr>Quelques pistes pour tenter d’enrayer la violence</vt:lpstr>
      <vt:lpstr>Améliorer l’environnement du cadre scolaire</vt:lpstr>
      <vt:lpstr>L’école confessionnelle à l’affût</vt:lpstr>
      <vt:lpstr>L’école forme l’élève et prépare le citoyen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L’immigration</dc:title>
  <dc:creator>JOSE GOMEZ</dc:creator>
  <cp:lastModifiedBy>JOSE GOMEZ</cp:lastModifiedBy>
  <cp:revision>142</cp:revision>
  <dcterms:created xsi:type="dcterms:W3CDTF">2017-09-07T09:43:53Z</dcterms:created>
  <dcterms:modified xsi:type="dcterms:W3CDTF">2022-10-23T16:04:32Z</dcterms:modified>
</cp:coreProperties>
</file>